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0"/>
  </p:notesMasterIdLst>
  <p:handoutMasterIdLst>
    <p:handoutMasterId r:id="rId51"/>
  </p:handoutMasterIdLst>
  <p:sldIdLst>
    <p:sldId id="551" r:id="rId2"/>
    <p:sldId id="553" r:id="rId3"/>
    <p:sldId id="557" r:id="rId4"/>
    <p:sldId id="560" r:id="rId5"/>
    <p:sldId id="558" r:id="rId6"/>
    <p:sldId id="561" r:id="rId7"/>
    <p:sldId id="564" r:id="rId8"/>
    <p:sldId id="577" r:id="rId9"/>
    <p:sldId id="644" r:id="rId10"/>
    <p:sldId id="575" r:id="rId11"/>
    <p:sldId id="596" r:id="rId12"/>
    <p:sldId id="607" r:id="rId13"/>
    <p:sldId id="609" r:id="rId14"/>
    <p:sldId id="610" r:id="rId15"/>
    <p:sldId id="612" r:id="rId16"/>
    <p:sldId id="613" r:id="rId17"/>
    <p:sldId id="616" r:id="rId18"/>
    <p:sldId id="618" r:id="rId19"/>
    <p:sldId id="620" r:id="rId20"/>
    <p:sldId id="621" r:id="rId21"/>
    <p:sldId id="623" r:id="rId22"/>
    <p:sldId id="624" r:id="rId23"/>
    <p:sldId id="625" r:id="rId24"/>
    <p:sldId id="660" r:id="rId25"/>
    <p:sldId id="646" r:id="rId26"/>
    <p:sldId id="647" r:id="rId27"/>
    <p:sldId id="648" r:id="rId28"/>
    <p:sldId id="649" r:id="rId29"/>
    <p:sldId id="650" r:id="rId30"/>
    <p:sldId id="651" r:id="rId31"/>
    <p:sldId id="652" r:id="rId32"/>
    <p:sldId id="653" r:id="rId33"/>
    <p:sldId id="654" r:id="rId34"/>
    <p:sldId id="655" r:id="rId35"/>
    <p:sldId id="656" r:id="rId36"/>
    <p:sldId id="657" r:id="rId37"/>
    <p:sldId id="658" r:id="rId38"/>
    <p:sldId id="661" r:id="rId39"/>
    <p:sldId id="662" r:id="rId40"/>
    <p:sldId id="598" r:id="rId41"/>
    <p:sldId id="603" r:id="rId42"/>
    <p:sldId id="606" r:id="rId43"/>
    <p:sldId id="599" r:id="rId44"/>
    <p:sldId id="602" r:id="rId45"/>
    <p:sldId id="600" r:id="rId46"/>
    <p:sldId id="585" r:id="rId47"/>
    <p:sldId id="659" r:id="rId48"/>
    <p:sldId id="35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CCFF"/>
    <a:srgbClr val="CCFF33"/>
    <a:srgbClr val="00FFCC"/>
    <a:srgbClr val="8FFFEA"/>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07" autoAdjust="0"/>
  </p:normalViewPr>
  <p:slideViewPr>
    <p:cSldViewPr>
      <p:cViewPr>
        <p:scale>
          <a:sx n="71" d="100"/>
          <a:sy n="71" d="100"/>
        </p:scale>
        <p:origin x="-135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9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A43A2A-5A86-43DB-836E-E572A2EA1C51}" type="datetimeFigureOut">
              <a:rPr lang="en-US" smtClean="0"/>
              <a:pPr/>
              <a:t>8/4/2018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BF5BB2-376A-4813-9374-7FF482DB31D0}" type="slidenum">
              <a:rPr lang="en-US" smtClean="0"/>
              <a:pPr/>
              <a:t>‹#›</a:t>
            </a:fld>
            <a:endParaRPr lang="en-US"/>
          </a:p>
        </p:txBody>
      </p:sp>
    </p:spTree>
    <p:extLst>
      <p:ext uri="{BB962C8B-B14F-4D97-AF65-F5344CB8AC3E}">
        <p14:creationId xmlns:p14="http://schemas.microsoft.com/office/powerpoint/2010/main" val="98000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ABD7F1-0EDC-4BF9-ACB4-FCAE80A5447A}" type="datetimeFigureOut">
              <a:rPr lang="en-US" smtClean="0"/>
              <a:pPr/>
              <a:t>8/4/2018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6DCF46-1B57-4BC0-8C5E-DFE523DB2449}" type="slidenum">
              <a:rPr lang="en-US" smtClean="0"/>
              <a:pPr/>
              <a:t>‹#›</a:t>
            </a:fld>
            <a:endParaRPr lang="en-US"/>
          </a:p>
        </p:txBody>
      </p:sp>
    </p:spTree>
    <p:extLst>
      <p:ext uri="{BB962C8B-B14F-4D97-AF65-F5344CB8AC3E}">
        <p14:creationId xmlns:p14="http://schemas.microsoft.com/office/powerpoint/2010/main" val="149324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8/4/2018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8/4/2018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8/4/2018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8/4/2018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8/4/2018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8/4/2018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8/4/2018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www.publishersweekly.com/pw/by-topic/industry-news/publisher-news/article/63091-global-publishing-leaders-2014-la-martini-re.html" TargetMode="External"/><Relationship Id="rId2" Type="http://schemas.openxmlformats.org/officeDocument/2006/relationships/hyperlink" Target="http://www.publishersweekly.com/pw/by-topic/industry-news/publisher-news/article/67253-global-publishing-leaders-2015-china-education.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600200" y="228600"/>
            <a:ext cx="5486400" cy="6063198"/>
          </a:xfrm>
          <a:prstGeom prst="rect">
            <a:avLst/>
          </a:prstGeom>
          <a:noFill/>
        </p:spPr>
        <p:txBody>
          <a:bodyPr wrap="square" rtlCol="0">
            <a:spAutoFit/>
          </a:bodyPr>
          <a:lstStyle/>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endParaRPr lang="en-US" dirty="0" smtClean="0">
              <a:latin typeface="Arial Black" pitchFamily="34" charset="0"/>
            </a:endParaRPr>
          </a:p>
          <a:p>
            <a:pPr algn="ctr"/>
            <a:r>
              <a:rPr lang="en-US" sz="2000" dirty="0" smtClean="0">
                <a:latin typeface="Arial Black" pitchFamily="34" charset="0"/>
              </a:rPr>
              <a:t>Study of LIS Literature in LIS Education and LIS Research as Reflected in LISA(2005-2010)</a:t>
            </a:r>
          </a:p>
          <a:p>
            <a:pPr algn="ctr"/>
            <a:endParaRPr lang="en-US" sz="2000" b="1" dirty="0" smtClean="0">
              <a:latin typeface="Bookman Old Style" pitchFamily="18" charset="0"/>
            </a:endParaRPr>
          </a:p>
          <a:p>
            <a:pPr algn="ctr"/>
            <a:r>
              <a:rPr lang="en-US" sz="2000" b="1" dirty="0" smtClean="0">
                <a:latin typeface="Bookman Old Style" pitchFamily="18" charset="0"/>
              </a:rPr>
              <a:t>BY</a:t>
            </a:r>
          </a:p>
          <a:p>
            <a:pPr algn="ctr"/>
            <a:r>
              <a:rPr lang="en-US" sz="2000" b="1" dirty="0" smtClean="0">
                <a:latin typeface="Bookman Old Style" pitchFamily="18" charset="0"/>
              </a:rPr>
              <a:t>Ms. Anita </a:t>
            </a:r>
            <a:r>
              <a:rPr lang="en-US" sz="2000" b="1" dirty="0" err="1" smtClean="0">
                <a:latin typeface="Bookman Old Style" pitchFamily="18" charset="0"/>
              </a:rPr>
              <a:t>Chandwani</a:t>
            </a:r>
            <a:endParaRPr lang="en-US" sz="2000" b="1" dirty="0" smtClean="0">
              <a:latin typeface="Bookman Old Style" pitchFamily="18" charset="0"/>
            </a:endParaRPr>
          </a:p>
          <a:p>
            <a:pPr algn="ctr"/>
            <a:r>
              <a:rPr lang="en-US" sz="2000" b="1" dirty="0" smtClean="0">
                <a:latin typeface="Monotype Corsiva" pitchFamily="66" charset="0"/>
              </a:rPr>
              <a:t>Librarian and Research Student</a:t>
            </a:r>
          </a:p>
          <a:p>
            <a:pPr algn="ctr"/>
            <a:endParaRPr lang="en-US" sz="2000" dirty="0" smtClean="0"/>
          </a:p>
          <a:p>
            <a:pPr algn="ctr"/>
            <a:r>
              <a:rPr lang="en-US" sz="2000" dirty="0" smtClean="0"/>
              <a:t>Under The Supervision of</a:t>
            </a:r>
          </a:p>
          <a:p>
            <a:pPr algn="ctr"/>
            <a:endParaRPr lang="en-US" sz="2000" dirty="0" smtClean="0"/>
          </a:p>
          <a:p>
            <a:pPr algn="ctr"/>
            <a:r>
              <a:rPr lang="en-US" sz="2000" b="1" dirty="0" smtClean="0"/>
              <a:t>Dr. </a:t>
            </a:r>
            <a:r>
              <a:rPr lang="en-US" sz="2000" b="1" dirty="0" err="1" smtClean="0"/>
              <a:t>Mangala</a:t>
            </a:r>
            <a:r>
              <a:rPr lang="en-US" sz="2000" b="1" dirty="0" smtClean="0"/>
              <a:t> </a:t>
            </a:r>
            <a:r>
              <a:rPr lang="en-US" sz="2000" b="1" dirty="0" err="1" smtClean="0"/>
              <a:t>Hirwade</a:t>
            </a:r>
            <a:endParaRPr lang="en-US" sz="2000" b="1" dirty="0" smtClean="0"/>
          </a:p>
          <a:p>
            <a:pPr algn="ctr"/>
            <a:endParaRPr lang="en-US" sz="2000" b="1" dirty="0" smtClean="0"/>
          </a:p>
          <a:p>
            <a:pPr algn="ctr"/>
            <a:r>
              <a:rPr lang="en-US" sz="2000" b="1" dirty="0" smtClean="0">
                <a:latin typeface="Comic Sans MS" pitchFamily="66" charset="0"/>
              </a:rPr>
              <a:t>Assistant Professor &amp; Head DLISC RTM Nagpur </a:t>
            </a:r>
            <a:r>
              <a:rPr lang="en-US" sz="2000" b="1" dirty="0" err="1" smtClean="0">
                <a:latin typeface="Comic Sans MS" pitchFamily="66" charset="0"/>
              </a:rPr>
              <a:t>University,Nagpur</a:t>
            </a:r>
            <a:endParaRPr lang="en-US" sz="2000" b="1" dirty="0" smtClean="0">
              <a:latin typeface="Comic Sans MS" pitchFamily="66" charset="0"/>
            </a:endParaRPr>
          </a:p>
          <a:p>
            <a:endParaRPr lang="en-US" dirty="0" smtClean="0"/>
          </a:p>
          <a:p>
            <a:endParaRPr lang="en-US" dirty="0"/>
          </a:p>
        </p:txBody>
      </p:sp>
      <p:pic>
        <p:nvPicPr>
          <p:cNvPr id="1026" name="Picture 2" descr="http://sisbiv.bnv.gob.ve/cgi-bin/koha/opac-image.pl?imagenumber=58"/>
          <p:cNvPicPr>
            <a:picLocks noChangeAspect="1" noChangeArrowheads="1"/>
          </p:cNvPicPr>
          <p:nvPr/>
        </p:nvPicPr>
        <p:blipFill>
          <a:blip r:embed="rId2"/>
          <a:srcRect/>
          <a:stretch>
            <a:fillRect/>
          </a:stretch>
        </p:blipFill>
        <p:spPr bwMode="auto">
          <a:xfrm>
            <a:off x="7162800" y="4114801"/>
            <a:ext cx="1676400" cy="2362200"/>
          </a:xfrm>
          <a:prstGeom prst="rect">
            <a:avLst/>
          </a:prstGeom>
          <a:noFill/>
        </p:spPr>
      </p:pic>
      <p:sp>
        <p:nvSpPr>
          <p:cNvPr id="1028" name="AutoShape 4" descr="image for library and information science abstracts साठी इमेज परिणाम"/>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for library and information science abstracts साठी इमेज परिणाम"/>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for proquest LISA साठी इमेज परिणाम"/>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4" name="Picture 10" descr="lisa-brochure_web"/>
          <p:cNvPicPr>
            <a:picLocks noChangeAspect="1" noChangeArrowheads="1"/>
          </p:cNvPicPr>
          <p:nvPr/>
        </p:nvPicPr>
        <p:blipFill>
          <a:blip r:embed="rId3" cstate="print"/>
          <a:srcRect/>
          <a:stretch>
            <a:fillRect/>
          </a:stretch>
        </p:blipFill>
        <p:spPr bwMode="auto">
          <a:xfrm>
            <a:off x="228600" y="304800"/>
            <a:ext cx="1600200" cy="209583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838203"/>
          <a:ext cx="8305801" cy="5714991"/>
        </p:xfrm>
        <a:graphic>
          <a:graphicData uri="http://schemas.openxmlformats.org/drawingml/2006/table">
            <a:tbl>
              <a:tblPr/>
              <a:tblGrid>
                <a:gridCol w="635808"/>
                <a:gridCol w="524763"/>
                <a:gridCol w="548348"/>
                <a:gridCol w="735061"/>
                <a:gridCol w="623034"/>
                <a:gridCol w="568985"/>
                <a:gridCol w="633843"/>
                <a:gridCol w="578812"/>
                <a:gridCol w="568985"/>
                <a:gridCol w="550314"/>
                <a:gridCol w="522797"/>
                <a:gridCol w="559157"/>
                <a:gridCol w="550314"/>
                <a:gridCol w="705580"/>
              </a:tblGrid>
              <a:tr h="634999">
                <a:tc>
                  <a:txBody>
                    <a:bodyPr/>
                    <a:lstStyle/>
                    <a:p>
                      <a:pPr>
                        <a:lnSpc>
                          <a:spcPct val="115000"/>
                        </a:lnSpc>
                        <a:spcAft>
                          <a:spcPts val="0"/>
                        </a:spcAft>
                      </a:pPr>
                      <a:r>
                        <a:rPr lang="en-US" sz="1700" b="1" dirty="0">
                          <a:latin typeface="Arial Narrow"/>
                          <a:ea typeface="Times New Roman"/>
                          <a:cs typeface="Times New Roman"/>
                        </a:rPr>
                        <a:t>Year</a:t>
                      </a:r>
                      <a:endParaRPr lang="en-US" sz="17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2">
                  <a:txBody>
                    <a:bodyPr/>
                    <a:lstStyle/>
                    <a:p>
                      <a:pPr algn="ctr">
                        <a:lnSpc>
                          <a:spcPct val="115000"/>
                        </a:lnSpc>
                        <a:spcAft>
                          <a:spcPts val="0"/>
                        </a:spcAft>
                      </a:pPr>
                      <a:r>
                        <a:rPr lang="en-US" sz="1700" b="1" dirty="0">
                          <a:latin typeface="Arial Narrow"/>
                          <a:ea typeface="Times New Roman"/>
                          <a:cs typeface="Times New Roman"/>
                        </a:rPr>
                        <a:t>Month</a:t>
                      </a:r>
                      <a:endParaRPr lang="en-US" sz="17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rowSpan="2">
                  <a:txBody>
                    <a:bodyPr/>
                    <a:lstStyle/>
                    <a:p>
                      <a:pPr algn="ctr">
                        <a:lnSpc>
                          <a:spcPct val="115000"/>
                        </a:lnSpc>
                        <a:spcAft>
                          <a:spcPts val="0"/>
                        </a:spcAft>
                      </a:pPr>
                      <a:r>
                        <a:rPr lang="en-US" sz="1700" b="1" dirty="0">
                          <a:latin typeface="Arial Narrow"/>
                          <a:ea typeface="Times New Roman"/>
                          <a:cs typeface="Times New Roman"/>
                        </a:rPr>
                        <a:t>Total</a:t>
                      </a:r>
                      <a:endParaRPr lang="en-US" sz="17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Jan</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Feb</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March</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April</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May</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June</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July</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Aug</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Sep</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Oct</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Nov</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Dec</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mr-IN"/>
                    </a:p>
                  </a:txBody>
                  <a:tcPr/>
                </a:tc>
              </a:tr>
              <a:tr h="634999">
                <a:tc>
                  <a:txBody>
                    <a:bodyPr/>
                    <a:lstStyle/>
                    <a:p>
                      <a:pPr>
                        <a:lnSpc>
                          <a:spcPct val="115000"/>
                        </a:lnSpc>
                        <a:spcAft>
                          <a:spcPts val="0"/>
                        </a:spcAft>
                      </a:pPr>
                      <a:r>
                        <a:rPr lang="en-US" sz="1700" b="1">
                          <a:latin typeface="Arial Narrow"/>
                          <a:ea typeface="Times New Roman"/>
                          <a:cs typeface="Times New Roman"/>
                        </a:rPr>
                        <a:t>2005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738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119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192</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96</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71</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473</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547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165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351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725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725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4250</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r>
                        <a:rPr lang="en-US" sz="1700" b="1">
                          <a:latin typeface="Arial Narrow"/>
                          <a:ea typeface="Times New Roman"/>
                          <a:cs typeface="Times New Roman"/>
                        </a:rPr>
                        <a:t>2006</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714</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285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198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88</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125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387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129</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298</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162</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190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116</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2749</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r>
                        <a:rPr lang="en-US" sz="1700" b="1">
                          <a:latin typeface="Arial Narrow"/>
                          <a:ea typeface="Times New Roman"/>
                          <a:cs typeface="Times New Roman"/>
                        </a:rPr>
                        <a:t>2007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590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107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189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66</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90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179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13</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63</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134</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176</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1689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r>
                        <a:rPr lang="en-US" sz="1700" b="1">
                          <a:latin typeface="Arial Narrow"/>
                          <a:ea typeface="Times New Roman"/>
                          <a:cs typeface="Times New Roman"/>
                        </a:rPr>
                        <a:t>2008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537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03</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29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61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52</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940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r>
                        <a:rPr lang="en-US" sz="1700" b="1">
                          <a:latin typeface="Arial Narrow"/>
                          <a:ea typeface="Times New Roman"/>
                          <a:cs typeface="Times New Roman"/>
                        </a:rPr>
                        <a:t>2009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448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31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124</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54</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135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13</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108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50</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63</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a:latin typeface="Arial Narrow"/>
                          <a:ea typeface="Times New Roman"/>
                          <a:cs typeface="Times New Roman"/>
                        </a:rPr>
                        <a:t>1190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a:txBody>
                    <a:bodyPr/>
                    <a:lstStyle/>
                    <a:p>
                      <a:pPr>
                        <a:lnSpc>
                          <a:spcPct val="115000"/>
                        </a:lnSpc>
                        <a:spcAft>
                          <a:spcPts val="0"/>
                        </a:spcAft>
                      </a:pPr>
                      <a:r>
                        <a:rPr lang="en-US" sz="1700" b="1">
                          <a:latin typeface="Arial Narrow"/>
                          <a:ea typeface="Times New Roman"/>
                          <a:cs typeface="Times New Roman"/>
                        </a:rPr>
                        <a:t>2010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449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29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129</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46</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45</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147</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18</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51</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122</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a:latin typeface="Arial Narrow"/>
                          <a:ea typeface="Times New Roman"/>
                          <a:cs typeface="Times New Roman"/>
                        </a:rPr>
                        <a:t>50</a:t>
                      </a:r>
                      <a:endParaRPr lang="en-US" sz="17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dirty="0">
                          <a:latin typeface="Arial Narrow"/>
                          <a:ea typeface="Times New Roman"/>
                          <a:cs typeface="Times New Roman"/>
                        </a:rPr>
                        <a:t>32</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700" b="1" dirty="0">
                          <a:latin typeface="Arial Narrow"/>
                          <a:ea typeface="Times New Roman"/>
                          <a:cs typeface="Times New Roman"/>
                        </a:rPr>
                        <a:t>1168</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999">
                <a:tc gridSpan="13">
                  <a:txBody>
                    <a:bodyPr/>
                    <a:lstStyle/>
                    <a:p>
                      <a:pPr algn="ctr">
                        <a:lnSpc>
                          <a:spcPct val="115000"/>
                        </a:lnSpc>
                        <a:spcAft>
                          <a:spcPts val="0"/>
                        </a:spcAft>
                      </a:pPr>
                      <a:r>
                        <a:rPr lang="en-US" sz="1700" b="1" dirty="0">
                          <a:latin typeface="Arial Narrow"/>
                          <a:ea typeface="Times New Roman"/>
                          <a:cs typeface="Times New Roman"/>
                        </a:rPr>
                        <a:t>Total</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a:txBody>
                    <a:bodyPr/>
                    <a:lstStyle/>
                    <a:p>
                      <a:pPr>
                        <a:lnSpc>
                          <a:spcPct val="115000"/>
                        </a:lnSpc>
                        <a:spcAft>
                          <a:spcPts val="0"/>
                        </a:spcAft>
                      </a:pPr>
                      <a:r>
                        <a:rPr lang="en-US" sz="1700" b="1" dirty="0">
                          <a:latin typeface="Arial Narrow"/>
                          <a:ea typeface="Times New Roman"/>
                          <a:cs typeface="Times New Roman"/>
                        </a:rPr>
                        <a:t>11986</a:t>
                      </a:r>
                      <a:endParaRPr lang="en-US" sz="17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1121" name="Rectangle 1"/>
          <p:cNvSpPr>
            <a:spLocks noChangeArrowheads="1"/>
          </p:cNvSpPr>
          <p:nvPr/>
        </p:nvSpPr>
        <p:spPr bwMode="auto">
          <a:xfrm>
            <a:off x="1295400" y="0"/>
            <a:ext cx="7010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Growth of Literature in LISA for LIS Education </a:t>
            </a:r>
            <a:endParaRPr kumimoji="0" lang="en-US" sz="2000" b="0" i="0" u="none" strike="noStrike" cap="none" normalizeH="0" baseline="0" dirty="0" smtClean="0">
              <a:ln>
                <a:noFill/>
              </a:ln>
              <a:solidFill>
                <a:schemeClr val="tx1"/>
              </a:solidFill>
              <a:effectLst/>
              <a:latin typeface="Arial" pitchFamily="34"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Mangal"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228600" y="1157645"/>
            <a:ext cx="86868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LIS Education (2005)</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education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subject group was divided into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25 sub groups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viz</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artificial intelligence, biographies, book reviews, case studies, computer science applications, copyright and legal studies, education, information centers and learning organization, information management, information storage, information technology, internet technology, knowledge organization and management, librarianship, libraries and archives, library management, library technology, library use and users, medical information, online information retrieval, publishing and book selling, records management, telecommunications, technical services and world wide web.</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 the broad subject area is education, obviously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number of articles were published on pure education and higher education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324 in information technology, 276 in information centers and learning organizations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252 in library use and users, 244 in information management, 239 in information technology, 216 in publishing and book selling, 215 in online information retrieval, 184 in records management, 175 in copyright and legal issues, 153 in technical services, 146 in library technology, 137 in libraries and archives, 134 in knowledge organization and management, 113 in world wide web, 104 in librarianship and computer science application, 95 in information storage, 75 in library management, 65 in biographies, 63 in telecommunications,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59 in artificial intelligence, 57 in medical information, 54 in book reviews, and 46 in case studies.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Oval 2"/>
          <p:cNvSpPr/>
          <p:nvPr/>
        </p:nvSpPr>
        <p:spPr>
          <a:xfrm>
            <a:off x="3048000" y="304800"/>
            <a:ext cx="3124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Findings</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228600" y="381000"/>
            <a:ext cx="86868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articles abstracted are divided into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four major groups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viz. journal article, articles having particular feature, some case study or articles abstracted from periodical other than journal. Maximum articles abstracted are from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journal article, i.e. 2385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it covers almost 56.11% of the total articles abstracted followed by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features (1068, 25.13%), periodicals (405, 9.53%) and case studies (402, 9.46%).</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database also shows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additional features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the article like if it is with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references, tables, charts, graphs, figures, diagrams or illustrations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was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32.30% articles were written with references, 23.20% were having diagram or illustrations, 554, i.e. 13.03% is having tabular data and 517, i.e. 12.16% is with graphs and charts. Total 218 from 4250 articles (5.13%) is without any additional features. It could be noted that one article may be having multiple features.</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IN" sz="1600" dirty="0" smtClean="0">
              <a:latin typeface="Arial" pitchFamily="34" charset="0"/>
              <a:cs typeface="Arial" pitchFamily="34" charset="0"/>
            </a:endParaRPr>
          </a:p>
          <a:p>
            <a:pPr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Though LISA is a part of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database but it was found that in articles </a:t>
            </a:r>
            <a:r>
              <a:rPr lang="en-US" sz="1600" b="1" dirty="0" smtClean="0">
                <a:latin typeface="Arial" pitchFamily="34" charset="0"/>
                <a:ea typeface="Times New Roman" pitchFamily="18" charset="0"/>
                <a:cs typeface="Arial" pitchFamily="34" charset="0"/>
              </a:rPr>
              <a:t>two types of databases</a:t>
            </a:r>
            <a:r>
              <a:rPr lang="en-US" sz="1600" dirty="0" smtClean="0">
                <a:latin typeface="Arial" pitchFamily="34" charset="0"/>
                <a:ea typeface="Times New Roman" pitchFamily="18" charset="0"/>
                <a:cs typeface="Arial" pitchFamily="34" charset="0"/>
              </a:rPr>
              <a:t> has been mentioned, one LISA database and other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library science, in January 2005, 500 articles are form LISA while 238 articles are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library science, in February 36 articles are from LISA and 12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March 48 are from LISA and 71 are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April 99 are from LISA and 92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May, 25 are from LISA and 71 are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June 44 are from LISA and 27 are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July, 230 are from LIS and 243 are from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August, 279 have mentioned LISA and 268 have mentioned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September, 94 have mentioned LISA and 71 have mentioned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October, 149 have mentioned LISA and 202 have mentioned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 in November, 382 have mentioned LISA and 343 have mentioned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and in December 2005, 383 have mentioned LISA and 343 have mentioned </a:t>
            </a:r>
            <a:r>
              <a:rPr lang="en-US" sz="1600" dirty="0" err="1" smtClean="0">
                <a:latin typeface="Arial" pitchFamily="34" charset="0"/>
                <a:ea typeface="Times New Roman" pitchFamily="18" charset="0"/>
                <a:cs typeface="Arial" pitchFamily="34" charset="0"/>
              </a:rPr>
              <a:t>Proquest</a:t>
            </a:r>
            <a:r>
              <a:rPr lang="en-US" sz="1600" dirty="0" smtClean="0">
                <a:latin typeface="Arial" pitchFamily="34" charset="0"/>
                <a:ea typeface="Times New Roman" pitchFamily="18" charset="0"/>
                <a:cs typeface="Arial" pitchFamily="34" charset="0"/>
              </a:rPr>
              <a:t> LS.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28600" y="228600"/>
            <a:ext cx="8610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May 2005, Thomson Reuters, Phoenix international and Cambridge university press, Springer business media, Simon &amp; Schuster,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Taylor &amp; Francis contributed 11, 10, 09,08, 05 and 02 respectively. In June 2005, Emerald group publishing, Thomson Reuters, Cambridge university press and Pearson, Oxford University Press, Taylor and Francis, Random house publishing and Springer business media and La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Martiniere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Groupe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published 19, 11, 09, 06,05, 04 and 03 articles respectively. </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July 2005, Emerald group publishing, Springer business media, Thomson Reuters, Oxford university press, Phoenix international, Wiley Periodical, Random House, McGraw Hill, Penguin Random House, Harper Collins,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Shinchoshe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Taylor &amp; Francis,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Haufe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Gruppe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Idea publishing group published 126, 31 29, 23, 19, 16, 07,06,05, 04,03 and 02 articles respectively.</a:t>
            </a:r>
            <a:endParaRPr kumimoji="0" lang="en-US" sz="16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Tx/>
              <a:buChar char="•"/>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August 2005, Emerald group, McGraw Hill, Cambridge University Press, Wiley Periodical, Taylor and Francis, Idea Publishing and Pearson, Oxford University Press, Thomson Reuter, Phoenix International and Springer, Harper Collins and Penguin Random House published 91, 72, 20, 18, 15, 12, 10, 05,04, 03, and 01 respectively. In September 2005, only Emerald Group Publishing and Random house published 72 and 03 articles respectively. In October 2005, Emerald Group Publishing, Thomson Reuters, Oxford University Press, Springer Business Media, McGraw Hill, Harper Collins and Pearson, Phoenix International, Taylor &amp; Francis, Penguin random house, Wiley Periodical,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Haufe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Gruppe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La </a:t>
            </a:r>
            <a:r>
              <a:rPr lang="en-US" sz="1600" dirty="0" err="1" smtClean="0">
                <a:latin typeface="Arial" pitchFamily="34" charset="0"/>
                <a:ea typeface="Times New Roman" pitchFamily="18" charset="0"/>
                <a:cs typeface="Arial" pitchFamily="34" charset="0"/>
              </a:rPr>
              <a:t>Martiniere</a:t>
            </a:r>
            <a:r>
              <a:rPr lang="en-US" sz="1600" dirty="0" smtClean="0">
                <a:latin typeface="Arial" pitchFamily="34" charset="0"/>
                <a:ea typeface="Times New Roman" pitchFamily="18" charset="0"/>
                <a:cs typeface="Arial" pitchFamily="34" charset="0"/>
              </a:rPr>
              <a:t> </a:t>
            </a:r>
            <a:r>
              <a:rPr lang="en-US" sz="1600" dirty="0" err="1" smtClean="0">
                <a:latin typeface="Arial" pitchFamily="34" charset="0"/>
                <a:ea typeface="Times New Roman" pitchFamily="18" charset="0"/>
                <a:cs typeface="Arial" pitchFamily="34" charset="0"/>
              </a:rPr>
              <a:t>Groupe</a:t>
            </a:r>
            <a:r>
              <a:rPr lang="en-US" sz="1600" dirty="0" smtClean="0">
                <a:latin typeface="Arial" pitchFamily="34" charset="0"/>
                <a:ea typeface="Times New Roman" pitchFamily="18" charset="0"/>
                <a:cs typeface="Arial" pitchFamily="34" charset="0"/>
              </a:rPr>
              <a:t> and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published 113, 42, 39, 33, 16, 15, 13, 10, 08, 07, 02 and 01 respectively.</a:t>
            </a:r>
          </a:p>
          <a:p>
            <a:pPr lvl="0" algn="just" eaLnBrk="0" fontAlgn="base" hangingPunct="0">
              <a:spcBef>
                <a:spcPct val="0"/>
              </a:spcBef>
              <a:spcAft>
                <a:spcPct val="0"/>
              </a:spcAft>
              <a:buFontTx/>
              <a:buChar char="•"/>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2005, maximum no. of articles were written by single author (1507); followed by articles written jointly by two authors(1484); three authors (803) and more than three authors (449).</a:t>
            </a: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228600" y="615554"/>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has been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UK (1457) is the leading country of publication followed by US (914), Poland and Singapore (59), Serbia (52), Spain and Saudi Arabia (50),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Pietermaritz</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(48), New Zealand (47), Kuwait (41), Myanmar (40), Sweden (39),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Phillipines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(38), Vietnam (37), Philadelphia, Portugal, Russia (36), South Africa(34), Nigeria (33), Japan, Australia, Turkey, Zambia (32), Austria (27),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Bulgeria</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Canada, Kentucky, Baltimore (25), Algeria and China (24), Bangladesh (23), Argentina (22), Hungary (21), Belgium and Finland (20), Botswana and Maldives (19), Germany (18),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Afganistan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Alabama, Egypt, Pakistan (17), Ireland (16), Chile (14), France (13), Nepal (12), Indonesia and Iran (11), Greece (10), Kansas and Illinois (09), Jordon (05) and Israel and Jamaica (04).</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 fontAlgn="base">
              <a:spcBef>
                <a:spcPct val="0"/>
              </a:spcBef>
              <a:spcAft>
                <a:spcPct val="0"/>
              </a:spcAft>
              <a:buFontTx/>
              <a:buChar char="•"/>
            </a:pPr>
            <a:r>
              <a:rPr lang="en-US" sz="1600" dirty="0" smtClean="0">
                <a:latin typeface="Arial" pitchFamily="34" charset="0"/>
                <a:ea typeface="Times New Roman" pitchFamily="18" charset="0"/>
                <a:cs typeface="Arial" pitchFamily="34" charset="0"/>
              </a:rPr>
              <a:t>It was found that in all </a:t>
            </a:r>
            <a:r>
              <a:rPr lang="en-US" sz="1600" b="1" dirty="0" smtClean="0">
                <a:latin typeface="Arial" pitchFamily="34" charset="0"/>
                <a:ea typeface="Times New Roman" pitchFamily="18" charset="0"/>
                <a:cs typeface="Arial" pitchFamily="34" charset="0"/>
              </a:rPr>
              <a:t>126 journals/ periodical</a:t>
            </a:r>
            <a:r>
              <a:rPr lang="en-US" sz="1600" dirty="0" smtClean="0">
                <a:latin typeface="Arial" pitchFamily="34" charset="0"/>
                <a:ea typeface="Times New Roman" pitchFamily="18" charset="0"/>
                <a:cs typeface="Arial" pitchFamily="34" charset="0"/>
              </a:rPr>
              <a:t> have published during 2005 to 2010. Among this</a:t>
            </a:r>
            <a:r>
              <a:rPr lang="en-US" sz="1600" b="1" dirty="0" smtClean="0">
                <a:latin typeface="Arial" pitchFamily="34" charset="0"/>
                <a:ea typeface="Times New Roman" pitchFamily="18" charset="0"/>
                <a:cs typeface="Arial" pitchFamily="34" charset="0"/>
              </a:rPr>
              <a:t>, The Learning </a:t>
            </a:r>
            <a:r>
              <a:rPr lang="en-US" sz="1600" b="1" dirty="0" err="1" smtClean="0">
                <a:latin typeface="Arial" pitchFamily="34" charset="0"/>
                <a:ea typeface="Times New Roman" pitchFamily="18" charset="0"/>
                <a:cs typeface="Arial" pitchFamily="34" charset="0"/>
              </a:rPr>
              <a:t>Organisation</a:t>
            </a:r>
            <a:r>
              <a:rPr lang="en-US" sz="1600" b="1" dirty="0" smtClean="0">
                <a:latin typeface="Arial" pitchFamily="34" charset="0"/>
                <a:ea typeface="Times New Roman" pitchFamily="18" charset="0"/>
                <a:cs typeface="Arial" pitchFamily="34" charset="0"/>
              </a:rPr>
              <a:t> (126 articles) was the leading periodical in 2005 followed by Vine (98), The </a:t>
            </a:r>
            <a:r>
              <a:rPr lang="en-US" sz="1600" b="1" dirty="0" err="1" smtClean="0">
                <a:latin typeface="Arial" pitchFamily="34" charset="0"/>
                <a:ea typeface="Times New Roman" pitchFamily="18" charset="0"/>
                <a:cs typeface="Arial" pitchFamily="34" charset="0"/>
              </a:rPr>
              <a:t>journalof</a:t>
            </a:r>
            <a:r>
              <a:rPr lang="en-US" sz="1600" b="1" dirty="0" smtClean="0">
                <a:latin typeface="Arial" pitchFamily="34" charset="0"/>
                <a:ea typeface="Times New Roman" pitchFamily="18" charset="0"/>
                <a:cs typeface="Arial" pitchFamily="34" charset="0"/>
              </a:rPr>
              <a:t> Academic Librarianship (76), Reference Review (73) and University of Dar </a:t>
            </a:r>
            <a:r>
              <a:rPr lang="en-US" sz="1600" b="1" dirty="0" err="1" smtClean="0">
                <a:latin typeface="Arial" pitchFamily="34" charset="0"/>
                <a:ea typeface="Times New Roman" pitchFamily="18" charset="0"/>
                <a:cs typeface="Arial" pitchFamily="34" charset="0"/>
              </a:rPr>
              <a:t>es</a:t>
            </a:r>
            <a:r>
              <a:rPr lang="en-US" sz="1600" b="1" dirty="0" smtClean="0">
                <a:latin typeface="Arial" pitchFamily="34" charset="0"/>
                <a:ea typeface="Times New Roman" pitchFamily="18" charset="0"/>
                <a:cs typeface="Arial" pitchFamily="34" charset="0"/>
              </a:rPr>
              <a:t> Salaam Library Journal (67).</a:t>
            </a:r>
          </a:p>
          <a:p>
            <a:pPr lvl="0" algn="just" fontAlgn="base">
              <a:spcBef>
                <a:spcPct val="0"/>
              </a:spcBef>
              <a:spcAft>
                <a:spcPct val="0"/>
              </a:spcAft>
              <a:buFontTx/>
              <a:buChar char="•"/>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b="1" dirty="0" smtClean="0">
                <a:latin typeface="Arial" pitchFamily="34" charset="0"/>
                <a:ea typeface="Times New Roman" pitchFamily="18" charset="0"/>
                <a:cs typeface="Arial" pitchFamily="34" charset="0"/>
              </a:rPr>
              <a:t>Least number of articles </a:t>
            </a:r>
            <a:r>
              <a:rPr lang="en-US" sz="1600" dirty="0" smtClean="0">
                <a:latin typeface="Arial" pitchFamily="34" charset="0"/>
                <a:ea typeface="Times New Roman" pitchFamily="18" charset="0"/>
                <a:cs typeface="Arial" pitchFamily="34" charset="0"/>
              </a:rPr>
              <a:t>are published </a:t>
            </a:r>
            <a:r>
              <a:rPr lang="en-US" sz="1600" b="1" dirty="0" smtClean="0">
                <a:latin typeface="Arial" pitchFamily="34" charset="0"/>
                <a:ea typeface="Times New Roman" pitchFamily="18" charset="0"/>
                <a:cs typeface="Arial" pitchFamily="34" charset="0"/>
              </a:rPr>
              <a:t>by Information development (02), Journal of Library and Information Services in Distance Learning and Information System Management (04), Library Resources and Technical Services and New Review of Hypermedia and </a:t>
            </a:r>
            <a:r>
              <a:rPr lang="en-US" sz="1600" b="1" dirty="0" err="1" smtClean="0">
                <a:latin typeface="Arial" pitchFamily="34" charset="0"/>
                <a:ea typeface="Times New Roman" pitchFamily="18" charset="0"/>
                <a:cs typeface="Arial" pitchFamily="34" charset="0"/>
              </a:rPr>
              <a:t>Multimeida</a:t>
            </a:r>
            <a:r>
              <a:rPr lang="en-US" sz="1600" b="1" dirty="0" smtClean="0">
                <a:latin typeface="Arial" pitchFamily="34" charset="0"/>
                <a:ea typeface="Times New Roman" pitchFamily="18" charset="0"/>
                <a:cs typeface="Arial" pitchFamily="34" charset="0"/>
              </a:rPr>
              <a:t> (08) and Journal of Education Media and Library Sciences and Journal of Chemical Information and </a:t>
            </a:r>
            <a:r>
              <a:rPr lang="en-US" sz="1600" b="1" dirty="0" err="1" smtClean="0">
                <a:latin typeface="Arial" pitchFamily="34" charset="0"/>
                <a:ea typeface="Times New Roman" pitchFamily="18" charset="0"/>
                <a:cs typeface="Arial" pitchFamily="34" charset="0"/>
              </a:rPr>
              <a:t>Modelling</a:t>
            </a:r>
            <a:r>
              <a:rPr lang="en-US" sz="1600" b="1" dirty="0" smtClean="0">
                <a:latin typeface="Arial" pitchFamily="34" charset="0"/>
                <a:ea typeface="Times New Roman" pitchFamily="18" charset="0"/>
                <a:cs typeface="Arial" pitchFamily="34" charset="0"/>
              </a:rPr>
              <a:t> (10).</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152400" y="29290"/>
            <a:ext cx="8763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LIS Education (2006)</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Maximun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articles were written on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Information centre and learning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oraganisation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Knowledge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organisation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management (214</a:t>
            </a: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library use and users (186); world wide web (181); Internet Technology (174); librarianship (169) and information technology (162).</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Least number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articles were published on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subject medical information (10);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artificial intelligence (13); telecommunication (18); information storage (66) and case studies (68)</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Regarding distribution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document type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was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journal articles cover 1769 out of 2749 (64.35%); followed by case studies 393(14.30%), periodical 388 (14.11%) and specific features 199 (7.24%).</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has been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references are given in 1677 (61%) articles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illustration and diagrams in 1008 (36.69%)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artices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graphs and charts in 781 (28.41%) articles, tables in 729 (26.52%) articles and no additional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feauture</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given in 381 (13.86%) articles.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just" fontAlgn="base">
              <a:spcBef>
                <a:spcPct val="0"/>
              </a:spcBef>
              <a:spcAft>
                <a:spcPct val="0"/>
              </a:spcAft>
              <a:buFontTx/>
              <a:buChar char="•"/>
            </a:pPr>
            <a:r>
              <a:rPr lang="en-US" sz="1600" dirty="0" smtClean="0">
                <a:latin typeface="Arial" pitchFamily="34" charset="0"/>
                <a:ea typeface="Times New Roman" pitchFamily="18" charset="0"/>
                <a:cs typeface="Arial" pitchFamily="34" charset="0"/>
              </a:rPr>
              <a:t>It was found that in </a:t>
            </a:r>
            <a:r>
              <a:rPr lang="en-US" sz="1600" b="1" dirty="0" smtClean="0">
                <a:latin typeface="Arial" pitchFamily="34" charset="0"/>
                <a:ea typeface="Times New Roman" pitchFamily="18" charset="0"/>
                <a:cs typeface="Arial" pitchFamily="34" charset="0"/>
              </a:rPr>
              <a:t>1629 (59.25%) articles, mention of LISA database </a:t>
            </a:r>
            <a:r>
              <a:rPr lang="en-US" sz="1600" dirty="0" smtClean="0">
                <a:latin typeface="Arial" pitchFamily="34" charset="0"/>
                <a:ea typeface="Times New Roman" pitchFamily="18" charset="0"/>
                <a:cs typeface="Arial" pitchFamily="34" charset="0"/>
              </a:rPr>
              <a:t>is given while in </a:t>
            </a:r>
            <a:r>
              <a:rPr lang="en-US" sz="1600" b="1" dirty="0" smtClean="0">
                <a:latin typeface="Arial" pitchFamily="34" charset="0"/>
                <a:ea typeface="Times New Roman" pitchFamily="18" charset="0"/>
                <a:cs typeface="Arial" pitchFamily="34" charset="0"/>
              </a:rPr>
              <a:t>1120 (40.74%) articles mention of </a:t>
            </a:r>
            <a:r>
              <a:rPr lang="en-US" sz="1600" b="1" dirty="0" err="1" smtClean="0">
                <a:latin typeface="Arial" pitchFamily="34" charset="0"/>
                <a:ea typeface="Times New Roman" pitchFamily="18" charset="0"/>
                <a:cs typeface="Arial" pitchFamily="34" charset="0"/>
              </a:rPr>
              <a:t>Proquest</a:t>
            </a:r>
            <a:r>
              <a:rPr lang="en-US" sz="1600" b="1" dirty="0" smtClean="0">
                <a:latin typeface="Arial" pitchFamily="34" charset="0"/>
                <a:ea typeface="Times New Roman" pitchFamily="18" charset="0"/>
                <a:cs typeface="Arial" pitchFamily="34" charset="0"/>
              </a:rPr>
              <a:t> Library Science is given.</a:t>
            </a:r>
          </a:p>
          <a:p>
            <a:pPr lvl="0" algn="just" fontAlgn="base">
              <a:spcBef>
                <a:spcPct val="0"/>
              </a:spcBef>
              <a:spcAft>
                <a:spcPct val="0"/>
              </a:spcAft>
              <a:buFontTx/>
              <a:buChar char="•"/>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Regarding publisher details of articles abstracted in 2006, it was found that maximum articles are </a:t>
            </a:r>
            <a:r>
              <a:rPr lang="en-US" sz="1600" b="1" dirty="0" smtClean="0">
                <a:latin typeface="Arial" pitchFamily="34" charset="0"/>
                <a:ea typeface="Times New Roman" pitchFamily="18" charset="0"/>
                <a:cs typeface="Arial" pitchFamily="34" charset="0"/>
              </a:rPr>
              <a:t>published by Emerald Group Publishing Co. 1186 (43.14%); </a:t>
            </a:r>
            <a:r>
              <a:rPr lang="en-US" sz="1600" dirty="0" smtClean="0">
                <a:latin typeface="Arial" pitchFamily="34" charset="0"/>
                <a:ea typeface="Times New Roman" pitchFamily="18" charset="0"/>
                <a:cs typeface="Arial" pitchFamily="34" charset="0"/>
              </a:rPr>
              <a:t>followed by Springer Science and Business Media 142 (5.16%); Cambridge University Press 105 (3.82%); Idea Group Publishing 96 (3.50%) and Taylor and Francis 67 (2.44%), whereas </a:t>
            </a:r>
            <a:r>
              <a:rPr lang="en-US" sz="1600" b="1" dirty="0" smtClean="0">
                <a:latin typeface="Arial" pitchFamily="34" charset="0"/>
                <a:ea typeface="Times New Roman" pitchFamily="18" charset="0"/>
                <a:cs typeface="Arial" pitchFamily="34" charset="0"/>
              </a:rPr>
              <a:t>least number of articles were published by La </a:t>
            </a:r>
            <a:r>
              <a:rPr lang="en-US" sz="1600" b="1" dirty="0" err="1" smtClean="0">
                <a:latin typeface="Arial" pitchFamily="34" charset="0"/>
                <a:ea typeface="Times New Roman" pitchFamily="18" charset="0"/>
                <a:cs typeface="Arial" pitchFamily="34" charset="0"/>
              </a:rPr>
              <a:t>Martiniere</a:t>
            </a:r>
            <a:r>
              <a:rPr lang="en-US" sz="1600" b="1" dirty="0" smtClean="0">
                <a:latin typeface="Arial" pitchFamily="34" charset="0"/>
                <a:ea typeface="Times New Roman" pitchFamily="18" charset="0"/>
                <a:cs typeface="Arial" pitchFamily="34" charset="0"/>
              </a:rPr>
              <a:t> </a:t>
            </a:r>
            <a:r>
              <a:rPr lang="en-US" sz="1600" b="1" dirty="0" err="1" smtClean="0">
                <a:latin typeface="Arial" pitchFamily="34" charset="0"/>
                <a:ea typeface="Times New Roman" pitchFamily="18" charset="0"/>
                <a:cs typeface="Arial" pitchFamily="34" charset="0"/>
              </a:rPr>
              <a:t>Groupe</a:t>
            </a:r>
            <a:r>
              <a:rPr lang="en-US" sz="1600" b="1" dirty="0" smtClean="0">
                <a:latin typeface="Arial" pitchFamily="34" charset="0"/>
                <a:ea typeface="Times New Roman" pitchFamily="18" charset="0"/>
                <a:cs typeface="Arial" pitchFamily="34" charset="0"/>
              </a:rPr>
              <a:t> 04 (0.14%), Houghton Mifflin Harcourt 10 (0.35%) and </a:t>
            </a:r>
            <a:r>
              <a:rPr lang="en-US" sz="1600" b="1" dirty="0" err="1" smtClean="0">
                <a:latin typeface="Arial" pitchFamily="34" charset="0"/>
                <a:ea typeface="Times New Roman" pitchFamily="18" charset="0"/>
                <a:cs typeface="Arial" pitchFamily="34" charset="0"/>
              </a:rPr>
              <a:t>Informa</a:t>
            </a:r>
            <a:r>
              <a:rPr lang="en-US" sz="1600" b="1" dirty="0" smtClean="0">
                <a:latin typeface="Arial" pitchFamily="34" charset="0"/>
                <a:ea typeface="Times New Roman" pitchFamily="18" charset="0"/>
                <a:cs typeface="Arial" pitchFamily="34" charset="0"/>
              </a:rPr>
              <a:t>, </a:t>
            </a:r>
            <a:r>
              <a:rPr lang="en-US" sz="1600" b="1" dirty="0" err="1" smtClean="0">
                <a:latin typeface="Arial" pitchFamily="34" charset="0"/>
                <a:ea typeface="Times New Roman" pitchFamily="18" charset="0"/>
                <a:cs typeface="Arial" pitchFamily="34" charset="0"/>
              </a:rPr>
              <a:t>Shincosha</a:t>
            </a:r>
            <a:r>
              <a:rPr lang="en-US" sz="1600" b="1" dirty="0" smtClean="0">
                <a:latin typeface="Arial" pitchFamily="34" charset="0"/>
                <a:ea typeface="Times New Roman" pitchFamily="18" charset="0"/>
                <a:cs typeface="Arial" pitchFamily="34" charset="0"/>
              </a:rPr>
              <a:t> and Simon &amp; Schuster 11 (0.40%)</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152400" y="74712"/>
            <a:ext cx="86106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Regarding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place of publication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was found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that maximum articles are published from UK (566) followed by US (545),</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Russia (76), Chile (59), Argentina (57), Alabama (46) and Singapore (44).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least number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articles were published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Nepal (01); Vietnam (02); Kuwait (05); Philadelphia (07); Jamaica (09) and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Afganistan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Iran,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Paksitan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Zambia (10).</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IN" sz="1600" dirty="0" smtClean="0">
              <a:latin typeface="Arial" pitchFamily="34" charset="0"/>
              <a:cs typeface="Arial" pitchFamily="34" charset="0"/>
            </a:endParaRPr>
          </a:p>
          <a:p>
            <a:pPr lvl="0" algn="ctr" fontAlgn="base">
              <a:spcBef>
                <a:spcPct val="0"/>
              </a:spcBef>
              <a:spcAft>
                <a:spcPct val="0"/>
              </a:spcAft>
            </a:pPr>
            <a:r>
              <a:rPr lang="en-US" sz="2000" b="1" dirty="0" smtClean="0">
                <a:solidFill>
                  <a:srgbClr val="C00000"/>
                </a:solidFill>
                <a:latin typeface="Arial" pitchFamily="34" charset="0"/>
                <a:ea typeface="Times New Roman" pitchFamily="18" charset="0"/>
                <a:cs typeface="Arial" pitchFamily="34" charset="0"/>
              </a:rPr>
              <a:t>LIS Education (2007)</a:t>
            </a:r>
            <a:endParaRPr lang="en-US" sz="2000" dirty="0" smtClean="0">
              <a:solidFill>
                <a:srgbClr val="C00000"/>
              </a:solidFill>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During </a:t>
            </a:r>
            <a:r>
              <a:rPr lang="en-US" sz="1600" b="1" dirty="0" smtClean="0">
                <a:latin typeface="Arial" pitchFamily="34" charset="0"/>
                <a:ea typeface="Times New Roman" pitchFamily="18" charset="0"/>
                <a:cs typeface="Arial" pitchFamily="34" charset="0"/>
              </a:rPr>
              <a:t>the year 2007</a:t>
            </a:r>
            <a:r>
              <a:rPr lang="en-US" sz="1600" dirty="0" smtClean="0">
                <a:latin typeface="Arial" pitchFamily="34" charset="0"/>
                <a:ea typeface="Times New Roman" pitchFamily="18" charset="0"/>
                <a:cs typeface="Arial" pitchFamily="34" charset="0"/>
              </a:rPr>
              <a:t>, it has been found that </a:t>
            </a:r>
            <a:r>
              <a:rPr lang="en-US" sz="1600" b="1" dirty="0" smtClean="0">
                <a:latin typeface="Arial" pitchFamily="34" charset="0"/>
                <a:ea typeface="Times New Roman" pitchFamily="18" charset="0"/>
                <a:cs typeface="Arial" pitchFamily="34" charset="0"/>
              </a:rPr>
              <a:t>maximum number of articles were written on Internet Technology (139),</a:t>
            </a:r>
            <a:r>
              <a:rPr lang="en-US" sz="1600" dirty="0" smtClean="0">
                <a:latin typeface="Arial" pitchFamily="34" charset="0"/>
                <a:ea typeface="Times New Roman" pitchFamily="18" charset="0"/>
                <a:cs typeface="Arial" pitchFamily="34" charset="0"/>
              </a:rPr>
              <a:t> Knowledge </a:t>
            </a:r>
            <a:r>
              <a:rPr lang="en-US" sz="1600" dirty="0" err="1" smtClean="0">
                <a:latin typeface="Arial" pitchFamily="34" charset="0"/>
                <a:ea typeface="Times New Roman" pitchFamily="18" charset="0"/>
                <a:cs typeface="Arial" pitchFamily="34" charset="0"/>
              </a:rPr>
              <a:t>Organisation</a:t>
            </a:r>
            <a:r>
              <a:rPr lang="en-US" sz="1600" dirty="0" smtClean="0">
                <a:latin typeface="Arial" pitchFamily="34" charset="0"/>
                <a:ea typeface="Times New Roman" pitchFamily="18" charset="0"/>
                <a:cs typeface="Arial" pitchFamily="34" charset="0"/>
              </a:rPr>
              <a:t> (118), World Wide Web (115), Information Management (112) and Information Technology (106) whereas </a:t>
            </a:r>
            <a:r>
              <a:rPr lang="en-US" sz="1600" b="1" dirty="0" smtClean="0">
                <a:latin typeface="Arial" pitchFamily="34" charset="0"/>
                <a:ea typeface="Times New Roman" pitchFamily="18" charset="0"/>
                <a:cs typeface="Arial" pitchFamily="34" charset="0"/>
              </a:rPr>
              <a:t>least number of articles were published from Medical Information (05);</a:t>
            </a:r>
            <a:r>
              <a:rPr lang="en-US" sz="1600" dirty="0" smtClean="0">
                <a:latin typeface="Arial" pitchFamily="34" charset="0"/>
                <a:ea typeface="Times New Roman" pitchFamily="18" charset="0"/>
                <a:cs typeface="Arial" pitchFamily="34" charset="0"/>
              </a:rPr>
              <a:t> Artificial Intelligence (18) and Records Management (20).</a:t>
            </a:r>
          </a:p>
          <a:p>
            <a:pPr lvl="0" algn="just" eaLnBrk="0" fontAlgn="base" hangingPunct="0">
              <a:spcBef>
                <a:spcPct val="0"/>
              </a:spcBef>
              <a:spcAft>
                <a:spcPct val="0"/>
              </a:spcAft>
              <a:buFontTx/>
              <a:buChar char="•"/>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2007, </a:t>
            </a:r>
            <a:r>
              <a:rPr lang="en-US" sz="1600" b="1" dirty="0" smtClean="0">
                <a:latin typeface="Arial" pitchFamily="34" charset="0"/>
                <a:ea typeface="Times New Roman" pitchFamily="18" charset="0"/>
                <a:cs typeface="Arial" pitchFamily="34" charset="0"/>
              </a:rPr>
              <a:t>maximum articles </a:t>
            </a:r>
            <a:r>
              <a:rPr lang="en-US" sz="1600" dirty="0" smtClean="0">
                <a:latin typeface="Arial" pitchFamily="34" charset="0"/>
                <a:ea typeface="Times New Roman" pitchFamily="18" charset="0"/>
                <a:cs typeface="Arial" pitchFamily="34" charset="0"/>
              </a:rPr>
              <a:t>were from </a:t>
            </a:r>
            <a:r>
              <a:rPr lang="en-US" sz="1600" b="1" dirty="0" smtClean="0">
                <a:latin typeface="Arial" pitchFamily="34" charset="0"/>
                <a:ea typeface="Times New Roman" pitchFamily="18" charset="0"/>
                <a:cs typeface="Arial" pitchFamily="34" charset="0"/>
              </a:rPr>
              <a:t>journal articles</a:t>
            </a:r>
            <a:r>
              <a:rPr lang="en-US" sz="1600" dirty="0" smtClean="0">
                <a:latin typeface="Arial" pitchFamily="34" charset="0"/>
                <a:ea typeface="Times New Roman" pitchFamily="18" charset="0"/>
                <a:cs typeface="Arial" pitchFamily="34" charset="0"/>
              </a:rPr>
              <a:t>, followed by features, periodical and case studies and their number is </a:t>
            </a:r>
            <a:r>
              <a:rPr lang="en-US" sz="1600" b="1" dirty="0" smtClean="0">
                <a:latin typeface="Arial" pitchFamily="34" charset="0"/>
                <a:ea typeface="Times New Roman" pitchFamily="18" charset="0"/>
                <a:cs typeface="Arial" pitchFamily="34" charset="0"/>
              </a:rPr>
              <a:t>739 (43.75%); </a:t>
            </a:r>
            <a:r>
              <a:rPr lang="en-US" sz="1600" dirty="0" smtClean="0">
                <a:latin typeface="Arial" pitchFamily="34" charset="0"/>
                <a:ea typeface="Times New Roman" pitchFamily="18" charset="0"/>
                <a:cs typeface="Arial" pitchFamily="34" charset="0"/>
              </a:rPr>
              <a:t>520 (30.71%); 366 (21.67%) and 44 (2.60%) respectively.</a:t>
            </a:r>
          </a:p>
          <a:p>
            <a:pPr lvl="0" algn="just" eaLnBrk="0" fontAlgn="base" hangingPunct="0">
              <a:spcBef>
                <a:spcPct val="0"/>
              </a:spcBef>
              <a:spcAft>
                <a:spcPct val="0"/>
              </a:spcAft>
              <a:buFontTx/>
              <a:buChar char="•"/>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2007, </a:t>
            </a:r>
            <a:r>
              <a:rPr lang="en-US" sz="1600" b="1" dirty="0" smtClean="0">
                <a:latin typeface="Arial" pitchFamily="34" charset="0"/>
                <a:ea typeface="Times New Roman" pitchFamily="18" charset="0"/>
                <a:cs typeface="Arial" pitchFamily="34" charset="0"/>
              </a:rPr>
              <a:t>1463 out of 1689 articles were with references</a:t>
            </a:r>
            <a:r>
              <a:rPr lang="en-US" sz="1600" dirty="0" smtClean="0">
                <a:latin typeface="Arial" pitchFamily="34" charset="0"/>
                <a:ea typeface="Times New Roman" pitchFamily="18" charset="0"/>
                <a:cs typeface="Arial" pitchFamily="34" charset="0"/>
              </a:rPr>
              <a:t>, whereas </a:t>
            </a:r>
            <a:r>
              <a:rPr lang="en-US" sz="1600" b="1" dirty="0" smtClean="0">
                <a:latin typeface="Arial" pitchFamily="34" charset="0"/>
                <a:ea typeface="Times New Roman" pitchFamily="18" charset="0"/>
                <a:cs typeface="Arial" pitchFamily="34" charset="0"/>
              </a:rPr>
              <a:t>822 articles were having tabular data</a:t>
            </a:r>
            <a:r>
              <a:rPr lang="en-US" sz="1600" dirty="0" smtClean="0">
                <a:latin typeface="Arial" pitchFamily="34" charset="0"/>
                <a:ea typeface="Times New Roman" pitchFamily="18" charset="0"/>
                <a:cs typeface="Arial" pitchFamily="34" charset="0"/>
              </a:rPr>
              <a:t>, </a:t>
            </a:r>
            <a:r>
              <a:rPr lang="en-US" sz="1600" b="1" dirty="0" smtClean="0">
                <a:latin typeface="Arial" pitchFamily="34" charset="0"/>
                <a:ea typeface="Times New Roman" pitchFamily="18" charset="0"/>
                <a:cs typeface="Arial" pitchFamily="34" charset="0"/>
              </a:rPr>
              <a:t>879 articles were with graphs and charts</a:t>
            </a:r>
            <a:r>
              <a:rPr lang="en-US" sz="1600" dirty="0" smtClean="0">
                <a:latin typeface="Arial" pitchFamily="34" charset="0"/>
                <a:ea typeface="Times New Roman" pitchFamily="18" charset="0"/>
                <a:cs typeface="Arial" pitchFamily="34" charset="0"/>
              </a:rPr>
              <a:t>, </a:t>
            </a:r>
            <a:r>
              <a:rPr lang="en-US" sz="1600" b="1" dirty="0" smtClean="0">
                <a:latin typeface="Arial" pitchFamily="34" charset="0"/>
                <a:ea typeface="Times New Roman" pitchFamily="18" charset="0"/>
                <a:cs typeface="Arial" pitchFamily="34" charset="0"/>
              </a:rPr>
              <a:t>297 articles were with illustrations or diagram</a:t>
            </a:r>
            <a:r>
              <a:rPr lang="en-US" sz="1600" dirty="0" smtClean="0">
                <a:latin typeface="Arial" pitchFamily="34" charset="0"/>
                <a:ea typeface="Times New Roman" pitchFamily="18" charset="0"/>
                <a:cs typeface="Arial" pitchFamily="34" charset="0"/>
              </a:rPr>
              <a:t>s and </a:t>
            </a:r>
            <a:r>
              <a:rPr lang="en-US" sz="1600" b="1" dirty="0" smtClean="0">
                <a:latin typeface="Arial" pitchFamily="34" charset="0"/>
                <a:ea typeface="Times New Roman" pitchFamily="18" charset="0"/>
                <a:cs typeface="Arial" pitchFamily="34" charset="0"/>
              </a:rPr>
              <a:t>225 articles were without any special features</a:t>
            </a:r>
            <a:r>
              <a:rPr lang="en-US" sz="1600" dirty="0" smtClean="0">
                <a:latin typeface="Arial" pitchFamily="34" charset="0"/>
                <a:ea typeface="Times New Roman" pitchFamily="18" charset="0"/>
                <a:cs typeface="Arial" pitchFamily="34" charset="0"/>
              </a:rPr>
              <a:t>. In April, August, September and December 2007, all the article were having some kind of special features.</a:t>
            </a:r>
            <a:endParaRPr lang="en-US" sz="16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228600" y="105490"/>
            <a:ext cx="8763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the year 2007</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1254 out of 1689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are with a mention of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database and 435 articles are with a mention of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Proquest</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Library Science database.</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Regarding publisher in 2007, it was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Emerald Group Publishing Ltd. has published maximum number of articles, i.e. 490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followed by Cambridge University Press with 161 articles and Springer Science and Business Media with 147 articles.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ARMA International has published least number of articles with 08 articles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followed by Houghton Mifflin Harcourt and La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Martiniere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Groupe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with 14 articles and Phoenix Publishing and Media Company with 16 articles.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2007,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articles were published from UK (255) followed by US (205</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Chile (54), Canada (51) and Russia (47) . Least number of articles were published from Iran (02), Myanmar and Pakistan (03), Portugal (06), Egypt and Israel (07).</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en-IN" sz="1600" dirty="0" smtClean="0">
              <a:latin typeface="Arial" pitchFamily="34" charset="0"/>
              <a:cs typeface="Arial" pitchFamily="34" charset="0"/>
            </a:endParaRPr>
          </a:p>
          <a:p>
            <a:pPr lvl="0" algn="just" fontAlgn="base">
              <a:spcBef>
                <a:spcPct val="0"/>
              </a:spcBef>
              <a:spcAft>
                <a:spcPct val="0"/>
              </a:spcAft>
              <a:buFontTx/>
              <a:buChar char="•"/>
            </a:pPr>
            <a:r>
              <a:rPr lang="en-US" sz="1600" b="1" dirty="0" smtClean="0">
                <a:latin typeface="Arial" pitchFamily="34" charset="0"/>
                <a:ea typeface="Times New Roman" pitchFamily="18" charset="0"/>
                <a:cs typeface="Arial" pitchFamily="34" charset="0"/>
              </a:rPr>
              <a:t>Vine</a:t>
            </a:r>
            <a:r>
              <a:rPr lang="en-US" sz="1600" dirty="0" smtClean="0">
                <a:latin typeface="Arial" pitchFamily="34" charset="0"/>
                <a:ea typeface="Times New Roman" pitchFamily="18" charset="0"/>
                <a:cs typeface="Arial" pitchFamily="34" charset="0"/>
              </a:rPr>
              <a:t> is the </a:t>
            </a:r>
            <a:r>
              <a:rPr lang="en-US" sz="1600" b="1" dirty="0" smtClean="0">
                <a:latin typeface="Arial" pitchFamily="34" charset="0"/>
                <a:ea typeface="Times New Roman" pitchFamily="18" charset="0"/>
                <a:cs typeface="Arial" pitchFamily="34" charset="0"/>
              </a:rPr>
              <a:t>leading journal for publishing articles on LIS Education in 2008 </a:t>
            </a:r>
            <a:r>
              <a:rPr lang="en-US" sz="1600" dirty="0" smtClean="0">
                <a:latin typeface="Arial" pitchFamily="34" charset="0"/>
                <a:ea typeface="Times New Roman" pitchFamily="18" charset="0"/>
                <a:cs typeface="Arial" pitchFamily="34" charset="0"/>
              </a:rPr>
              <a:t>with 53 articles followed by Library Management (40); </a:t>
            </a:r>
            <a:r>
              <a:rPr lang="en-US" sz="1600" dirty="0" err="1" smtClean="0">
                <a:latin typeface="Arial" pitchFamily="34" charset="0"/>
                <a:ea typeface="Times New Roman" pitchFamily="18" charset="0"/>
                <a:cs typeface="Arial" pitchFamily="34" charset="0"/>
              </a:rPr>
              <a:t>Aslib</a:t>
            </a:r>
            <a:r>
              <a:rPr lang="en-US" sz="1600" dirty="0" smtClean="0">
                <a:latin typeface="Arial" pitchFamily="34" charset="0"/>
                <a:ea typeface="Times New Roman" pitchFamily="18" charset="0"/>
                <a:cs typeface="Arial" pitchFamily="34" charset="0"/>
              </a:rPr>
              <a:t> journal of information management (39) and Records Management with 36 articles whereas  </a:t>
            </a:r>
            <a:r>
              <a:rPr lang="en-US" sz="1600" b="1" dirty="0" smtClean="0">
                <a:latin typeface="Arial" pitchFamily="34" charset="0"/>
                <a:ea typeface="Times New Roman" pitchFamily="18" charset="0"/>
                <a:cs typeface="Arial" pitchFamily="34" charset="0"/>
              </a:rPr>
              <a:t>Journal of Information Science, Journal of Library Administration, Journal of Health Communication has published 02 articles</a:t>
            </a:r>
            <a:r>
              <a:rPr lang="en-US" sz="1600" dirty="0" smtClean="0">
                <a:latin typeface="Arial" pitchFamily="34" charset="0"/>
                <a:ea typeface="Times New Roman" pitchFamily="18" charset="0"/>
                <a:cs typeface="Arial" pitchFamily="34" charset="0"/>
              </a:rPr>
              <a:t>. Bottom line , Library Philosophy and Practice; Public Library Quarterly, Research Information and Nurse Education Today has published 03 articles.</a:t>
            </a:r>
          </a:p>
          <a:p>
            <a:pPr lvl="0" algn="just" fontAlgn="base">
              <a:spcBef>
                <a:spcPct val="0"/>
              </a:spcBef>
              <a:spcAft>
                <a:spcPct val="0"/>
              </a:spcAft>
              <a:buFontTx/>
              <a:buChar char="•"/>
            </a:pPr>
            <a:endParaRPr lang="en-US" sz="16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1600" dirty="0" smtClean="0">
                <a:latin typeface="Arial" pitchFamily="34" charset="0"/>
                <a:ea typeface="Times New Roman" pitchFamily="18" charset="0"/>
                <a:cs typeface="Arial" pitchFamily="34" charset="0"/>
              </a:rPr>
              <a:t>It was found in 2008 that </a:t>
            </a:r>
            <a:r>
              <a:rPr lang="en-US" sz="1600" b="1" dirty="0" smtClean="0">
                <a:latin typeface="Arial" pitchFamily="34" charset="0"/>
                <a:ea typeface="Times New Roman" pitchFamily="18" charset="0"/>
                <a:cs typeface="Arial" pitchFamily="34" charset="0"/>
              </a:rPr>
              <a:t>maximum number of articles were written jointly by two authors (582, 34.45%)</a:t>
            </a:r>
            <a:r>
              <a:rPr lang="en-US" sz="1600" dirty="0" smtClean="0">
                <a:latin typeface="Arial" pitchFamily="34" charset="0"/>
                <a:ea typeface="Times New Roman" pitchFamily="18" charset="0"/>
                <a:cs typeface="Arial" pitchFamily="34" charset="0"/>
              </a:rPr>
              <a:t> followed by articles written by single author (394, 23.32%); articles written by three authors (365, 21.61%) and written by more than three authors (308, 18.24%).</a:t>
            </a:r>
            <a:r>
              <a:rPr lang="en-US" sz="1600" dirty="0" smtClean="0">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228600" y="105490"/>
            <a:ext cx="86868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LIS Education (2008)</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the study of subject coverage in the year 2008, it was found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articles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have been written on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Information centre and learning organization (89)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followed by 80 on Internet technology; 77 on Library use and users; 72 on Publishing and Book Selling and 69 on pure education and higher education. It was also found that least number of articles have been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writteno</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 technical services (08) followed by 10 on artificial intelligence and telecommunication; 13 on medical information and 17 on records management.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case of document type, it was found that maximum articles are taken from journals and its number is 498 (52.98%) followed by specific feature (108,11.49%) ; case studies and periodicals have contributed same number of 36 (3.83%).</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the study, it was found out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references are given in 360 (38.30%) articles; tabular data is given in 249 (26.49%) articles; graphs and tables are presented in 247 (26.27%); illustrations and diagrams are given in 195 (20.74%) articles while in 143 (15.21%) articles no additional feature is given.</a:t>
            </a:r>
          </a:p>
          <a:p>
            <a:pPr lvl="0" algn="just" fontAlgn="base">
              <a:spcBef>
                <a:spcPct val="0"/>
              </a:spcBef>
              <a:spcAft>
                <a:spcPct val="0"/>
              </a:spcAft>
              <a:buFontTx/>
              <a:buChar char="•"/>
            </a:pPr>
            <a:r>
              <a:rPr lang="en-US" sz="1600" dirty="0" smtClean="0">
                <a:latin typeface="Arial" pitchFamily="34" charset="0"/>
                <a:ea typeface="Times New Roman" pitchFamily="18" charset="0"/>
                <a:cs typeface="Arial" pitchFamily="34" charset="0"/>
              </a:rPr>
              <a:t>Regarding mention of database, it has been observed that in </a:t>
            </a:r>
            <a:r>
              <a:rPr lang="en-US" sz="1600" b="1" dirty="0" smtClean="0">
                <a:latin typeface="Arial" pitchFamily="34" charset="0"/>
                <a:ea typeface="Times New Roman" pitchFamily="18" charset="0"/>
                <a:cs typeface="Arial" pitchFamily="34" charset="0"/>
              </a:rPr>
              <a:t>654 (69.57%) articles, LISA database has been mentioned while in 286 (30.43%) articles, </a:t>
            </a:r>
            <a:r>
              <a:rPr lang="en-US" sz="1600" b="1" dirty="0" err="1" smtClean="0">
                <a:latin typeface="Arial" pitchFamily="34" charset="0"/>
                <a:ea typeface="Times New Roman" pitchFamily="18" charset="0"/>
                <a:cs typeface="Arial" pitchFamily="34" charset="0"/>
              </a:rPr>
              <a:t>Proquest</a:t>
            </a:r>
            <a:r>
              <a:rPr lang="en-US" sz="1600" b="1" dirty="0" smtClean="0">
                <a:latin typeface="Arial" pitchFamily="34" charset="0"/>
                <a:ea typeface="Times New Roman" pitchFamily="18" charset="0"/>
                <a:cs typeface="Arial" pitchFamily="34" charset="0"/>
              </a:rPr>
              <a:t> Library Science is mentioned.</a:t>
            </a:r>
            <a:endParaRPr lang="en-US" sz="1600" b="1"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2008, </a:t>
            </a:r>
            <a:r>
              <a:rPr lang="en-US" sz="1600" b="1" dirty="0" smtClean="0">
                <a:latin typeface="Arial" pitchFamily="34" charset="0"/>
                <a:ea typeface="Times New Roman" pitchFamily="18" charset="0"/>
                <a:cs typeface="Arial" pitchFamily="34" charset="0"/>
              </a:rPr>
              <a:t>maximum articles of Springer Science and Business Media (215) are abstracted </a:t>
            </a:r>
            <a:r>
              <a:rPr lang="en-US" sz="1600" dirty="0" smtClean="0">
                <a:latin typeface="Arial" pitchFamily="34" charset="0"/>
                <a:ea typeface="Times New Roman" pitchFamily="18" charset="0"/>
                <a:cs typeface="Arial" pitchFamily="34" charset="0"/>
              </a:rPr>
              <a:t>followed by Emerald Group Publishing Ltd. (181) and Oxford University Press (169) whereas </a:t>
            </a:r>
            <a:r>
              <a:rPr lang="en-US" sz="1600" b="1" dirty="0" smtClean="0">
                <a:latin typeface="Arial" pitchFamily="34" charset="0"/>
                <a:ea typeface="Times New Roman" pitchFamily="18" charset="0"/>
                <a:cs typeface="Arial" pitchFamily="34" charset="0"/>
              </a:rPr>
              <a:t>Thomson Reuters and Harper Collins have published 01 article</a:t>
            </a:r>
            <a:r>
              <a:rPr lang="en-US" sz="1600" dirty="0" smtClean="0">
                <a:latin typeface="Arial" pitchFamily="34" charset="0"/>
                <a:ea typeface="Times New Roman" pitchFamily="18" charset="0"/>
                <a:cs typeface="Arial" pitchFamily="34" charset="0"/>
              </a:rPr>
              <a:t>; 02 by </a:t>
            </a:r>
            <a:r>
              <a:rPr lang="en-US" sz="1600" dirty="0" err="1" smtClean="0">
                <a:latin typeface="Arial" pitchFamily="34" charset="0"/>
                <a:ea typeface="Times New Roman" pitchFamily="18" charset="0"/>
                <a:cs typeface="Arial" pitchFamily="34" charset="0"/>
              </a:rPr>
              <a:t>Haufe</a:t>
            </a:r>
            <a:r>
              <a:rPr lang="en-US" sz="1600" dirty="0" smtClean="0">
                <a:latin typeface="Arial" pitchFamily="34" charset="0"/>
                <a:ea typeface="Times New Roman" pitchFamily="18" charset="0"/>
                <a:cs typeface="Arial" pitchFamily="34" charset="0"/>
              </a:rPr>
              <a:t> </a:t>
            </a:r>
            <a:r>
              <a:rPr lang="en-US" sz="1600" dirty="0" err="1" smtClean="0">
                <a:latin typeface="Arial" pitchFamily="34" charset="0"/>
                <a:ea typeface="Times New Roman" pitchFamily="18" charset="0"/>
                <a:cs typeface="Arial" pitchFamily="34" charset="0"/>
              </a:rPr>
              <a:t>Gruppe</a:t>
            </a:r>
            <a:r>
              <a:rPr lang="en-US" sz="1600" dirty="0" smtClean="0">
                <a:latin typeface="Arial" pitchFamily="34" charset="0"/>
                <a:ea typeface="Times New Roman" pitchFamily="18" charset="0"/>
                <a:cs typeface="Arial" pitchFamily="34" charset="0"/>
              </a:rPr>
              <a:t>; 08 by Pearson and 16 by Cambridge University Press.</a:t>
            </a: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2008, </a:t>
            </a:r>
            <a:r>
              <a:rPr lang="en-US" sz="1600" b="1" dirty="0" smtClean="0">
                <a:latin typeface="Arial" pitchFamily="34" charset="0"/>
                <a:ea typeface="Times New Roman" pitchFamily="18" charset="0"/>
                <a:cs typeface="Arial" pitchFamily="34" charset="0"/>
              </a:rPr>
              <a:t>maximum number of articles were published from UK (172): </a:t>
            </a:r>
            <a:r>
              <a:rPr lang="en-US" sz="1600" dirty="0" smtClean="0">
                <a:latin typeface="Arial" pitchFamily="34" charset="0"/>
                <a:ea typeface="Times New Roman" pitchFamily="18" charset="0"/>
                <a:cs typeface="Arial" pitchFamily="34" charset="0"/>
              </a:rPr>
              <a:t>US (151) Vietnam (58) and Australia (41). Least number of articles were published from Columbia SC (01), Jamaica (02); Kansas, Indonesia, Illinois (03) and Alabama, Bangladesh, New Zealand and Serbia (04).</a:t>
            </a:r>
            <a:endParaRPr lang="en-US" sz="16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
          <p:cNvSpPr>
            <a:spLocks noChangeArrowheads="1"/>
          </p:cNvSpPr>
          <p:nvPr/>
        </p:nvSpPr>
        <p:spPr bwMode="auto">
          <a:xfrm>
            <a:off x="228600" y="29289"/>
            <a:ext cx="8686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2008,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articles from Vine (52) are abstracted</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followed by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Scientometrics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(47); The Alabama Librarian (37); Reference and User Services (33)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Sconul</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Focus (31). The International Journal of information and library reviews, Journal of Educational Media and Library Sciences and Information Research: An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International Electronic Journal have contributed only one article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whereas IEEE Transaction of Information Theory, International journal of geographical information science, School Librarian Worldwide, North Caroline Libraries, Journal of the Society of Archivists, Journal of chemical Information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Modelling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have contributed 02 articles; Reference and User Services Quarterly Review, Online Information Review, Journal of Librarianship and Information Science, Information System Management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Cybermetrics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have contributed only one article.</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Regarding authorship pattern , it has been observed that in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2008</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articles are written jointly by two authors (343, 36.49%); followed by articles written by more than three authors (234, 24.89%); by single author (211, 22.45%) and by three authors (154, 16.38%)</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IN" sz="1600" dirty="0" smtClean="0">
              <a:latin typeface="Arial" pitchFamily="34" charset="0"/>
              <a:cs typeface="Arial" pitchFamily="34" charset="0"/>
            </a:endParaRPr>
          </a:p>
          <a:p>
            <a:pPr lvl="0" algn="ctr" fontAlgn="base">
              <a:spcBef>
                <a:spcPct val="0"/>
              </a:spcBef>
              <a:spcAft>
                <a:spcPct val="0"/>
              </a:spcAft>
              <a:tabLst>
                <a:tab pos="342900" algn="l"/>
              </a:tabLst>
            </a:pPr>
            <a:r>
              <a:rPr lang="en-US" sz="2000" b="1" dirty="0" smtClean="0">
                <a:solidFill>
                  <a:srgbClr val="C00000"/>
                </a:solidFill>
                <a:latin typeface="Arial" pitchFamily="34" charset="0"/>
                <a:ea typeface="Times New Roman" pitchFamily="18" charset="0"/>
                <a:cs typeface="Arial" pitchFamily="34" charset="0"/>
              </a:rPr>
              <a:t>LIS Education (2009)</a:t>
            </a:r>
            <a:endParaRPr lang="en-US" sz="2000" dirty="0" smtClean="0">
              <a:solidFill>
                <a:srgbClr val="C00000"/>
              </a:solidFill>
              <a:latin typeface="Arial" pitchFamily="34" charset="0"/>
              <a:cs typeface="Arial" pitchFamily="34" charset="0"/>
            </a:endParaRPr>
          </a:p>
          <a:p>
            <a:pPr lvl="0" algn="just" eaLnBrk="0" fontAlgn="base" hangingPunct="0">
              <a:spcBef>
                <a:spcPct val="0"/>
              </a:spcBef>
              <a:spcAft>
                <a:spcPct val="0"/>
              </a:spcAft>
              <a:buFontTx/>
              <a:buChar char="•"/>
              <a:tabLst>
                <a:tab pos="342900" algn="l"/>
              </a:tabLst>
            </a:pPr>
            <a:r>
              <a:rPr lang="en-US" sz="1600" b="1" dirty="0" smtClean="0">
                <a:latin typeface="Arial" pitchFamily="34" charset="0"/>
                <a:ea typeface="Times New Roman" pitchFamily="18" charset="0"/>
                <a:cs typeface="Arial" pitchFamily="34" charset="0"/>
              </a:rPr>
              <a:t>In 2009, maximum number of articles on broad subject education </a:t>
            </a:r>
            <a:r>
              <a:rPr lang="en-US" sz="1600" dirty="0" smtClean="0">
                <a:latin typeface="Arial" pitchFamily="34" charset="0"/>
                <a:ea typeface="Times New Roman" pitchFamily="18" charset="0"/>
                <a:cs typeface="Arial" pitchFamily="34" charset="0"/>
              </a:rPr>
              <a:t>have been written on </a:t>
            </a:r>
            <a:r>
              <a:rPr lang="en-US" sz="1600" b="1" dirty="0" smtClean="0">
                <a:latin typeface="Arial" pitchFamily="34" charset="0"/>
                <a:ea typeface="Times New Roman" pitchFamily="18" charset="0"/>
                <a:cs typeface="Arial" pitchFamily="34" charset="0"/>
              </a:rPr>
              <a:t>Information Centers and Learning </a:t>
            </a:r>
            <a:r>
              <a:rPr lang="en-US" sz="1600" b="1" dirty="0" err="1" smtClean="0">
                <a:latin typeface="Arial" pitchFamily="34" charset="0"/>
                <a:ea typeface="Times New Roman" pitchFamily="18" charset="0"/>
                <a:cs typeface="Arial" pitchFamily="34" charset="0"/>
              </a:rPr>
              <a:t>Organisation</a:t>
            </a:r>
            <a:r>
              <a:rPr lang="en-US" sz="1600" b="1" dirty="0" smtClean="0">
                <a:latin typeface="Arial" pitchFamily="34" charset="0"/>
                <a:ea typeface="Times New Roman" pitchFamily="18" charset="0"/>
                <a:cs typeface="Arial" pitchFamily="34" charset="0"/>
              </a:rPr>
              <a:t> (97) </a:t>
            </a:r>
            <a:r>
              <a:rPr lang="en-US" sz="1600" dirty="0" smtClean="0">
                <a:latin typeface="Arial" pitchFamily="34" charset="0"/>
                <a:ea typeface="Times New Roman" pitchFamily="18" charset="0"/>
                <a:cs typeface="Arial" pitchFamily="34" charset="0"/>
              </a:rPr>
              <a:t>followed by Information Technology (87); Internet Technology (81) and Libraries and Archives (78) whereas </a:t>
            </a:r>
            <a:r>
              <a:rPr lang="en-US" sz="1600" b="1" dirty="0" smtClean="0">
                <a:latin typeface="Arial" pitchFamily="34" charset="0"/>
                <a:ea typeface="Times New Roman" pitchFamily="18" charset="0"/>
                <a:cs typeface="Arial" pitchFamily="34" charset="0"/>
              </a:rPr>
              <a:t>least number of articles were written on Medical Information (11)</a:t>
            </a:r>
            <a:r>
              <a:rPr lang="en-US" sz="1600" dirty="0" smtClean="0">
                <a:latin typeface="Arial" pitchFamily="34" charset="0"/>
                <a:ea typeface="Times New Roman" pitchFamily="18" charset="0"/>
                <a:cs typeface="Arial" pitchFamily="34" charset="0"/>
              </a:rPr>
              <a:t>; Technical Services (16) and Records Management (19).</a:t>
            </a:r>
          </a:p>
          <a:p>
            <a:pPr lvl="0" algn="just" eaLnBrk="0" fontAlgn="base" hangingPunct="0">
              <a:spcBef>
                <a:spcPct val="0"/>
              </a:spcBef>
              <a:spcAft>
                <a:spcPct val="0"/>
              </a:spcAft>
              <a:buFontTx/>
              <a:buChar char="•"/>
              <a:tabLst>
                <a:tab pos="34290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tabLst>
                <a:tab pos="342900" algn="l"/>
              </a:tabLst>
            </a:pPr>
            <a:r>
              <a:rPr lang="en-US" sz="1600" dirty="0" smtClean="0">
                <a:latin typeface="Arial" pitchFamily="34" charset="0"/>
                <a:ea typeface="Times New Roman" pitchFamily="18" charset="0"/>
                <a:cs typeface="Arial" pitchFamily="34" charset="0"/>
              </a:rPr>
              <a:t>In </a:t>
            </a:r>
            <a:r>
              <a:rPr lang="en-US" sz="1600" b="1" dirty="0" smtClean="0">
                <a:latin typeface="Arial" pitchFamily="34" charset="0"/>
                <a:ea typeface="Times New Roman" pitchFamily="18" charset="0"/>
                <a:cs typeface="Arial" pitchFamily="34" charset="0"/>
              </a:rPr>
              <a:t>2009, maximum number of articles were taken from journal (729, 61.26%); followed by articles from periodical other than journals (286, 24.03%); specific features (122, 10.25%) and case studies (53, 4.45%).</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8600"/>
            <a:ext cx="8305800" cy="1292662"/>
          </a:xfrm>
          <a:prstGeom prst="rect">
            <a:avLst/>
          </a:prstGeom>
        </p:spPr>
        <p:txBody>
          <a:bodyPr wrap="square">
            <a:spAutoFit/>
          </a:bodyPr>
          <a:lstStyle/>
          <a:p>
            <a:r>
              <a:rPr lang="en-US" sz="2400" b="1" dirty="0" smtClean="0">
                <a:solidFill>
                  <a:schemeClr val="accent3"/>
                </a:solidFill>
                <a:latin typeface="Arial" pitchFamily="34" charset="0"/>
                <a:cs typeface="Arial" pitchFamily="34" charset="0"/>
              </a:rPr>
              <a:t>Library and Information Science Abstracts (LISA)</a:t>
            </a:r>
          </a:p>
          <a:p>
            <a:endParaRPr lang="en-US" b="1" dirty="0" smtClean="0"/>
          </a:p>
          <a:p>
            <a:endParaRPr lang="en-US" b="1" dirty="0" smtClean="0"/>
          </a:p>
          <a:p>
            <a:endParaRPr lang="en-US" dirty="0"/>
          </a:p>
        </p:txBody>
      </p:sp>
      <p:sp>
        <p:nvSpPr>
          <p:cNvPr id="233473" name="Rectangle 1"/>
          <p:cNvSpPr>
            <a:spLocks noChangeArrowheads="1"/>
          </p:cNvSpPr>
          <p:nvPr/>
        </p:nvSpPr>
        <p:spPr bwMode="auto">
          <a:xfrm>
            <a:off x="228600" y="807423"/>
            <a:ext cx="8763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is an international abstracting and indexing service designed for library professionals and other information specialists. LISA is a valuable reference tool devoted to the literature of Library and Information Science. It has published quarterly from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1950 to 1968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monthly since 1982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under the current title by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Library Association of Great Britain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is available online from R.R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Bowker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LISA provides bibliographical information about past and present development in librarianship, information science online retrieval, publishing and information Technology. The LISA database covers around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five hundred periodical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over sixty countries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It also includes unpublished academic and institutional research from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IRWI – Information Research Watch International Database.</a:t>
            </a:r>
          </a:p>
          <a:p>
            <a:pPr marL="0" marR="0" lvl="0" indent="0" algn="just" defTabSz="914400" rtl="0" eaLnBrk="1" fontAlgn="base" latinLnBrk="0" hangingPunct="1">
              <a:lnSpc>
                <a:spcPct val="100000"/>
              </a:lnSpc>
              <a:spcBef>
                <a:spcPct val="0"/>
              </a:spcBef>
              <a:spcAft>
                <a:spcPct val="0"/>
              </a:spcAft>
              <a:buClrTx/>
              <a:buSzTx/>
              <a:buFontTx/>
              <a:buNone/>
              <a:tabLst/>
            </a:pPr>
            <a:endParaRPr lang="en-IN" sz="1600" dirty="0" smtClean="0">
              <a:latin typeface="Arial" pitchFamily="34" charset="0"/>
              <a:cs typeface="Arial" pitchFamily="34" charset="0"/>
            </a:endParaRPr>
          </a:p>
          <a:p>
            <a:r>
              <a:rPr lang="en-US" sz="2000" b="1" dirty="0" smtClean="0">
                <a:solidFill>
                  <a:schemeClr val="accent3"/>
                </a:solidFill>
                <a:latin typeface="Arial" pitchFamily="34" charset="0"/>
                <a:cs typeface="Arial" pitchFamily="34" charset="0"/>
              </a:rPr>
              <a:t>Products of LISA</a:t>
            </a:r>
          </a:p>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There are around </a:t>
            </a:r>
            <a:r>
              <a:rPr lang="en-US" sz="1600" b="1" dirty="0" smtClean="0">
                <a:latin typeface="Arial" pitchFamily="34" charset="0"/>
                <a:cs typeface="Arial" pitchFamily="34" charset="0"/>
              </a:rPr>
              <a:t>500 titles on </a:t>
            </a:r>
            <a:r>
              <a:rPr lang="en-US" sz="1600" b="1" dirty="0" err="1" smtClean="0">
                <a:latin typeface="Arial" pitchFamily="34" charset="0"/>
                <a:cs typeface="Arial" pitchFamily="34" charset="0"/>
              </a:rPr>
              <a:t>Illumina</a:t>
            </a:r>
            <a:r>
              <a:rPr lang="en-US" sz="1600" dirty="0" smtClean="0">
                <a:latin typeface="Arial" pitchFamily="34" charset="0"/>
                <a:cs typeface="Arial" pitchFamily="34" charset="0"/>
              </a:rPr>
              <a:t>, </a:t>
            </a:r>
            <a:r>
              <a:rPr lang="en-US" sz="1600" b="1" dirty="0" smtClean="0">
                <a:latin typeface="Arial" pitchFamily="34" charset="0"/>
                <a:cs typeface="Arial" pitchFamily="34" charset="0"/>
              </a:rPr>
              <a:t>26</a:t>
            </a:r>
            <a:r>
              <a:rPr lang="en-US" sz="1600" dirty="0" smtClean="0">
                <a:latin typeface="Arial" pitchFamily="34" charset="0"/>
                <a:cs typeface="Arial" pitchFamily="34" charset="0"/>
              </a:rPr>
              <a:t> of which are </a:t>
            </a:r>
            <a:r>
              <a:rPr lang="en-US" sz="1600" b="1" dirty="0" smtClean="0">
                <a:latin typeface="Arial" pitchFamily="34" charset="0"/>
                <a:cs typeface="Arial" pitchFamily="34" charset="0"/>
              </a:rPr>
              <a:t>e-journals.</a:t>
            </a:r>
            <a:r>
              <a:rPr lang="en-US" sz="1600" dirty="0" smtClean="0">
                <a:latin typeface="Arial" pitchFamily="34" charset="0"/>
                <a:cs typeface="Arial" pitchFamily="34" charset="0"/>
              </a:rPr>
              <a:t> For most of these journals, all articles are indexed and abstracted, but for a few fringe titles, the editor selects only those relevant to the information community. Around </a:t>
            </a:r>
            <a:r>
              <a:rPr lang="en-US" sz="1600" b="1" dirty="0" smtClean="0">
                <a:latin typeface="Arial" pitchFamily="34" charset="0"/>
                <a:cs typeface="Arial" pitchFamily="34" charset="0"/>
              </a:rPr>
              <a:t>one third</a:t>
            </a:r>
            <a:r>
              <a:rPr lang="en-GB" sz="1600" b="1" dirty="0" smtClean="0">
                <a:latin typeface="Arial" pitchFamily="34" charset="0"/>
                <a:cs typeface="Arial" pitchFamily="34" charset="0"/>
              </a:rPr>
              <a:t> of current journals are published in the UK another third in the USA.</a:t>
            </a:r>
            <a:r>
              <a:rPr lang="en-GB" sz="1600" dirty="0" smtClean="0">
                <a:latin typeface="Arial" pitchFamily="34" charset="0"/>
                <a:cs typeface="Arial" pitchFamily="34" charset="0"/>
              </a:rPr>
              <a:t> The rest come from a variety of countries including </a:t>
            </a:r>
            <a:r>
              <a:rPr lang="en-GB" sz="1600" b="1" dirty="0" smtClean="0">
                <a:latin typeface="Arial" pitchFamily="34" charset="0"/>
                <a:cs typeface="Arial" pitchFamily="34" charset="0"/>
              </a:rPr>
              <a:t>14 titles from Germany, 12 from Japan, 6 from South Africa, 5 from France, 4 from India.</a:t>
            </a:r>
            <a:endParaRPr lang="en-US" sz="16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
          <p:cNvSpPr>
            <a:spLocks noChangeArrowheads="1"/>
          </p:cNvSpPr>
          <p:nvPr/>
        </p:nvSpPr>
        <p:spPr bwMode="auto">
          <a:xfrm>
            <a:off x="190500" y="304800"/>
            <a:ext cx="85725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spcBef>
                <a:spcPct val="0"/>
              </a:spcBef>
              <a:spcAft>
                <a:spcPct val="0"/>
              </a:spcAft>
              <a:buClrTx/>
              <a:buSzTx/>
              <a:tabLst>
                <a:tab pos="342900"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was observed that in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illustrations or diagrams are given in 692 (58.15%) articles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references are given in 628 (52.77%) articles, tables in 486 (40.84%), graphs and charts in 478 (40.17%) articles.  No additional feature is given in 177 (14.87%) articles.</a:t>
            </a:r>
          </a:p>
          <a:p>
            <a:pPr marL="0" marR="0" lvl="0" indent="0" algn="just" defTabSz="914400" rtl="0" eaLnBrk="0" fontAlgn="base" latinLnBrk="0" hangingPunct="0">
              <a:spcBef>
                <a:spcPct val="0"/>
              </a:spcBef>
              <a:spcAft>
                <a:spcPct val="0"/>
              </a:spcAft>
              <a:buClrTx/>
              <a:buSzTx/>
              <a:tabLst>
                <a:tab pos="342900" algn="l"/>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endParaRPr lang="en-IN" sz="1600" dirty="0" smtClean="0">
              <a:latin typeface="Arial" pitchFamily="34" charset="0"/>
              <a:cs typeface="Arial" pitchFamily="34" charset="0"/>
            </a:endParaRPr>
          </a:p>
          <a:p>
            <a:pPr lvl="0" algn="just" fontAlgn="base">
              <a:spcBef>
                <a:spcPct val="0"/>
              </a:spcBef>
              <a:spcAft>
                <a:spcPct val="0"/>
              </a:spcAft>
              <a:buFontTx/>
              <a:buChar char="•"/>
              <a:tabLst>
                <a:tab pos="342900" algn="l"/>
              </a:tabLst>
            </a:pPr>
            <a:r>
              <a:rPr lang="en-US" sz="1600" dirty="0" smtClean="0">
                <a:latin typeface="Arial" pitchFamily="34" charset="0"/>
                <a:ea typeface="Times New Roman" pitchFamily="18" charset="0"/>
                <a:cs typeface="Arial" pitchFamily="34" charset="0"/>
              </a:rPr>
              <a:t>In the articles of 2009, mention </a:t>
            </a:r>
            <a:r>
              <a:rPr lang="en-US" sz="1600" b="1" dirty="0" smtClean="0">
                <a:latin typeface="Arial" pitchFamily="34" charset="0"/>
                <a:ea typeface="Times New Roman" pitchFamily="18" charset="0"/>
                <a:cs typeface="Arial" pitchFamily="34" charset="0"/>
              </a:rPr>
              <a:t>of LISA database is given in 895 (75.21%) articles while mention of </a:t>
            </a:r>
            <a:r>
              <a:rPr lang="en-US" sz="1600" b="1" dirty="0" err="1" smtClean="0">
                <a:latin typeface="Arial" pitchFamily="34" charset="0"/>
                <a:ea typeface="Times New Roman" pitchFamily="18" charset="0"/>
                <a:cs typeface="Arial" pitchFamily="34" charset="0"/>
              </a:rPr>
              <a:t>Proquest</a:t>
            </a:r>
            <a:r>
              <a:rPr lang="en-US" sz="1600" b="1" dirty="0" smtClean="0">
                <a:latin typeface="Arial" pitchFamily="34" charset="0"/>
                <a:ea typeface="Times New Roman" pitchFamily="18" charset="0"/>
                <a:cs typeface="Arial" pitchFamily="34" charset="0"/>
              </a:rPr>
              <a:t> Library Science is given in 295 (24.79%) articles.</a:t>
            </a:r>
          </a:p>
          <a:p>
            <a:pPr lvl="0" algn="just" fontAlgn="base">
              <a:spcBef>
                <a:spcPct val="0"/>
              </a:spcBef>
              <a:spcAft>
                <a:spcPct val="0"/>
              </a:spcAft>
              <a:tabLst>
                <a:tab pos="342900" algn="l"/>
              </a:tabLst>
            </a:pPr>
            <a:endParaRPr lang="en-US" sz="1600" dirty="0" smtClean="0">
              <a:latin typeface="Arial" pitchFamily="34" charset="0"/>
              <a:cs typeface="Arial" pitchFamily="34" charset="0"/>
            </a:endParaRPr>
          </a:p>
          <a:p>
            <a:pPr lvl="0" algn="just" fontAlgn="base">
              <a:spcBef>
                <a:spcPct val="0"/>
              </a:spcBef>
              <a:spcAft>
                <a:spcPct val="0"/>
              </a:spcAft>
              <a:tabLst>
                <a:tab pos="34290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tabLst>
                <a:tab pos="342900" algn="l"/>
              </a:tabLst>
            </a:pPr>
            <a:r>
              <a:rPr lang="en-US" sz="1600" dirty="0" smtClean="0">
                <a:latin typeface="Arial" pitchFamily="34" charset="0"/>
                <a:ea typeface="Times New Roman" pitchFamily="18" charset="0"/>
                <a:cs typeface="Arial" pitchFamily="34" charset="0"/>
              </a:rPr>
              <a:t>In 2009, </a:t>
            </a:r>
            <a:r>
              <a:rPr lang="en-US" sz="1600" b="1" dirty="0" smtClean="0">
                <a:latin typeface="Arial" pitchFamily="34" charset="0"/>
                <a:ea typeface="Times New Roman" pitchFamily="18" charset="0"/>
                <a:cs typeface="Arial" pitchFamily="34" charset="0"/>
              </a:rPr>
              <a:t>maximum number of articles 672 is published from Emerald Group Publishing co</a:t>
            </a:r>
            <a:r>
              <a:rPr lang="en-US" sz="1600" dirty="0" smtClean="0">
                <a:latin typeface="Arial" pitchFamily="34" charset="0"/>
                <a:ea typeface="Times New Roman" pitchFamily="18" charset="0"/>
                <a:cs typeface="Arial" pitchFamily="34" charset="0"/>
              </a:rPr>
              <a:t>., followed by Springer science and business media (64) and Penguin Random House (47).  </a:t>
            </a:r>
            <a:r>
              <a:rPr lang="en-US" sz="1600" b="1" dirty="0" smtClean="0">
                <a:latin typeface="Arial" pitchFamily="34" charset="0"/>
                <a:ea typeface="Times New Roman" pitchFamily="18" charset="0"/>
                <a:cs typeface="Arial" pitchFamily="34" charset="0"/>
              </a:rPr>
              <a:t>Least number of articles are published from Harper Collins (01)</a:t>
            </a:r>
            <a:r>
              <a:rPr lang="en-US" sz="1600" dirty="0" smtClean="0">
                <a:latin typeface="Arial" pitchFamily="34" charset="0"/>
                <a:ea typeface="Times New Roman" pitchFamily="18" charset="0"/>
                <a:cs typeface="Arial" pitchFamily="34" charset="0"/>
              </a:rPr>
              <a:t>; Wiley Periodical Inc. (05) and Idea Group Publishing (07).</a:t>
            </a:r>
          </a:p>
          <a:p>
            <a:pPr lvl="0" algn="just" eaLnBrk="0" fontAlgn="base" hangingPunct="0">
              <a:spcBef>
                <a:spcPct val="0"/>
              </a:spcBef>
              <a:spcAft>
                <a:spcPct val="0"/>
              </a:spcAft>
              <a:buFontTx/>
              <a:buChar char="•"/>
              <a:tabLst>
                <a:tab pos="34290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tabLst>
                <a:tab pos="34290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buFontTx/>
              <a:buChar char="•"/>
              <a:tabLst>
                <a:tab pos="342900" algn="l"/>
              </a:tabLst>
            </a:pPr>
            <a:r>
              <a:rPr lang="en-US" sz="1600" dirty="0" smtClean="0">
                <a:latin typeface="Arial" pitchFamily="34" charset="0"/>
                <a:ea typeface="Times New Roman" pitchFamily="18" charset="0"/>
                <a:cs typeface="Arial" pitchFamily="34" charset="0"/>
              </a:rPr>
              <a:t>Regarding country of publication, it was found that </a:t>
            </a:r>
            <a:r>
              <a:rPr lang="en-US" sz="1600" b="1" dirty="0" smtClean="0">
                <a:latin typeface="Arial" pitchFamily="34" charset="0"/>
                <a:ea typeface="Times New Roman" pitchFamily="18" charset="0"/>
                <a:cs typeface="Arial" pitchFamily="34" charset="0"/>
              </a:rPr>
              <a:t>US has contributed maximum number of articles i.e. 299;</a:t>
            </a:r>
            <a:r>
              <a:rPr lang="en-US" sz="1600" dirty="0" smtClean="0">
                <a:latin typeface="Arial" pitchFamily="34" charset="0"/>
                <a:ea typeface="Times New Roman" pitchFamily="18" charset="0"/>
                <a:cs typeface="Arial" pitchFamily="34" charset="0"/>
              </a:rPr>
              <a:t> followed by UK (262); Portugal (29); Serbia (27): Singapore (24) and Poland, Saudi Arabia and Japan (21). </a:t>
            </a:r>
            <a:r>
              <a:rPr lang="en-US" sz="1600" b="1" dirty="0" smtClean="0">
                <a:latin typeface="Arial" pitchFamily="34" charset="0"/>
                <a:ea typeface="Times New Roman" pitchFamily="18" charset="0"/>
                <a:cs typeface="Arial" pitchFamily="34" charset="0"/>
              </a:rPr>
              <a:t>Least number of articles are contributed by Greece and France (01</a:t>
            </a:r>
            <a:r>
              <a:rPr lang="en-US" sz="1600" dirty="0" smtClean="0">
                <a:latin typeface="Arial" pitchFamily="34" charset="0"/>
                <a:ea typeface="Times New Roman" pitchFamily="18" charset="0"/>
                <a:cs typeface="Arial" pitchFamily="34" charset="0"/>
              </a:rPr>
              <a:t>); Columbia SC, Ile-Ife, Israel (02); Argentina, Botswana, china, Hungary, Kansas (03) articles.</a:t>
            </a:r>
            <a:endParaRPr lang="en-US" sz="1600" dirty="0" smtClean="0">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152400" y="533400"/>
            <a:ext cx="8763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maximum contribution of 45 articles was made by Vine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32 by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Ariadne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30 by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Liber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Quarterly;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Cybermetrics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(24)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Aslib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Proceedings (22). Whereas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minimum contribution was made by Journal of Library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Administation</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(01);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Collection Building, European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Journalof</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Information Systems, Georgia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Libray</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Quarterly; Information communication and Society; International Journal of Information Management, and School Libraries Worldwide (02); College and Research Libraries, Information System Management, Journal of Chemical Information and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Modelling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Publishing Research Quarterly and Social Science Computer Review (03).</a:t>
            </a:r>
          </a:p>
          <a:p>
            <a:pPr marL="0" marR="0" lvl="0" indent="0" algn="just" defTabSz="914400" rtl="0" eaLnBrk="1" fontAlgn="base" latinLnBrk="0" hangingPunct="1">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2009, maximum number of articles were written jointly by two authors (494, 41.55%) followed by articles written by three authors (307, 25.82%); articles written by single author (243, 20.44%) and articles written by more than three authors (145, 12.19%).</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lang="en-IN" sz="1600" dirty="0" smtClean="0">
              <a:latin typeface="Arial" pitchFamily="34" charset="0"/>
              <a:cs typeface="Arial" pitchFamily="34" charset="0"/>
            </a:endParaRPr>
          </a:p>
          <a:p>
            <a:pPr algn="just" eaLnBrk="0" fontAlgn="base" hangingPunct="0">
              <a:spcBef>
                <a:spcPct val="0"/>
              </a:spcBef>
              <a:spcAft>
                <a:spcPct val="0"/>
              </a:spcAft>
              <a:buFontTx/>
              <a:buChar char="•"/>
              <a:tabLst>
                <a:tab pos="342900" algn="l"/>
              </a:tabLst>
            </a:pPr>
            <a:r>
              <a:rPr lang="en-US" sz="1600" b="1" dirty="0" smtClean="0">
                <a:latin typeface="Arial" pitchFamily="34" charset="0"/>
                <a:ea typeface="Times New Roman" pitchFamily="18" charset="0"/>
                <a:cs typeface="Arial" pitchFamily="34" charset="0"/>
              </a:rPr>
              <a:t>In 2009, maximum contribution of 45 articles was made by Vine</a:t>
            </a:r>
            <a:r>
              <a:rPr lang="en-US" sz="1600" dirty="0" smtClean="0">
                <a:latin typeface="Arial" pitchFamily="34" charset="0"/>
                <a:ea typeface="Times New Roman" pitchFamily="18" charset="0"/>
                <a:cs typeface="Arial" pitchFamily="34" charset="0"/>
              </a:rPr>
              <a:t>; followed by 32 by </a:t>
            </a:r>
            <a:r>
              <a:rPr lang="en-US" sz="1600" dirty="0" err="1" smtClean="0">
                <a:latin typeface="Arial" pitchFamily="34" charset="0"/>
                <a:ea typeface="Times New Roman" pitchFamily="18" charset="0"/>
                <a:cs typeface="Arial" pitchFamily="34" charset="0"/>
              </a:rPr>
              <a:t>Ariadne</a:t>
            </a:r>
            <a:r>
              <a:rPr lang="en-US" sz="1600" dirty="0" smtClean="0">
                <a:latin typeface="Arial" pitchFamily="34" charset="0"/>
                <a:ea typeface="Times New Roman" pitchFamily="18" charset="0"/>
                <a:cs typeface="Arial" pitchFamily="34" charset="0"/>
              </a:rPr>
              <a:t>, 30 by </a:t>
            </a:r>
            <a:r>
              <a:rPr lang="en-US" sz="1600" dirty="0" err="1" smtClean="0">
                <a:latin typeface="Arial" pitchFamily="34" charset="0"/>
                <a:ea typeface="Times New Roman" pitchFamily="18" charset="0"/>
                <a:cs typeface="Arial" pitchFamily="34" charset="0"/>
              </a:rPr>
              <a:t>Liber</a:t>
            </a:r>
            <a:r>
              <a:rPr lang="en-US" sz="1600" dirty="0" smtClean="0">
                <a:latin typeface="Arial" pitchFamily="34" charset="0"/>
                <a:ea typeface="Times New Roman" pitchFamily="18" charset="0"/>
                <a:cs typeface="Arial" pitchFamily="34" charset="0"/>
              </a:rPr>
              <a:t> Quarterly; </a:t>
            </a:r>
            <a:r>
              <a:rPr lang="en-US" sz="1600" dirty="0" err="1" smtClean="0">
                <a:latin typeface="Arial" pitchFamily="34" charset="0"/>
                <a:ea typeface="Times New Roman" pitchFamily="18" charset="0"/>
                <a:cs typeface="Arial" pitchFamily="34" charset="0"/>
              </a:rPr>
              <a:t>Cybermetrics</a:t>
            </a:r>
            <a:r>
              <a:rPr lang="en-US" sz="1600" dirty="0" smtClean="0">
                <a:latin typeface="Arial" pitchFamily="34" charset="0"/>
                <a:ea typeface="Times New Roman" pitchFamily="18" charset="0"/>
                <a:cs typeface="Arial" pitchFamily="34" charset="0"/>
              </a:rPr>
              <a:t>(24) and </a:t>
            </a:r>
            <a:r>
              <a:rPr lang="en-US" sz="1600" dirty="0" err="1" smtClean="0">
                <a:latin typeface="Arial" pitchFamily="34" charset="0"/>
                <a:ea typeface="Times New Roman" pitchFamily="18" charset="0"/>
                <a:cs typeface="Arial" pitchFamily="34" charset="0"/>
              </a:rPr>
              <a:t>Aslib</a:t>
            </a:r>
            <a:r>
              <a:rPr lang="en-US" sz="1600" dirty="0" smtClean="0">
                <a:latin typeface="Arial" pitchFamily="34" charset="0"/>
                <a:ea typeface="Times New Roman" pitchFamily="18" charset="0"/>
                <a:cs typeface="Arial" pitchFamily="34" charset="0"/>
              </a:rPr>
              <a:t> Proceedings (22). Whereas </a:t>
            </a:r>
            <a:r>
              <a:rPr lang="en-US" sz="1600" b="1" dirty="0" smtClean="0">
                <a:latin typeface="Arial" pitchFamily="34" charset="0"/>
                <a:ea typeface="Times New Roman" pitchFamily="18" charset="0"/>
                <a:cs typeface="Arial" pitchFamily="34" charset="0"/>
              </a:rPr>
              <a:t>minimum contribution was made by Journal of Library </a:t>
            </a:r>
            <a:r>
              <a:rPr lang="en-US" sz="1600" b="1" dirty="0" err="1" smtClean="0">
                <a:latin typeface="Arial" pitchFamily="34" charset="0"/>
                <a:ea typeface="Times New Roman" pitchFamily="18" charset="0"/>
                <a:cs typeface="Arial" pitchFamily="34" charset="0"/>
              </a:rPr>
              <a:t>Administation</a:t>
            </a:r>
            <a:r>
              <a:rPr lang="en-US" sz="1600" b="1" dirty="0" smtClean="0">
                <a:latin typeface="Arial" pitchFamily="34" charset="0"/>
                <a:ea typeface="Times New Roman" pitchFamily="18" charset="0"/>
                <a:cs typeface="Arial" pitchFamily="34" charset="0"/>
              </a:rPr>
              <a:t> (01);</a:t>
            </a:r>
            <a:r>
              <a:rPr lang="en-US" sz="1600" dirty="0" smtClean="0">
                <a:latin typeface="Arial" pitchFamily="34" charset="0"/>
                <a:ea typeface="Times New Roman" pitchFamily="18" charset="0"/>
                <a:cs typeface="Arial" pitchFamily="34" charset="0"/>
              </a:rPr>
              <a:t> Collection Building, European </a:t>
            </a:r>
            <a:r>
              <a:rPr lang="en-US" sz="1600" dirty="0" err="1" smtClean="0">
                <a:latin typeface="Arial" pitchFamily="34" charset="0"/>
                <a:ea typeface="Times New Roman" pitchFamily="18" charset="0"/>
                <a:cs typeface="Arial" pitchFamily="34" charset="0"/>
              </a:rPr>
              <a:t>Journalof</a:t>
            </a:r>
            <a:r>
              <a:rPr lang="en-US" sz="1600" dirty="0" smtClean="0">
                <a:latin typeface="Arial" pitchFamily="34" charset="0"/>
                <a:ea typeface="Times New Roman" pitchFamily="18" charset="0"/>
                <a:cs typeface="Arial" pitchFamily="34" charset="0"/>
              </a:rPr>
              <a:t> Information Systems, Georgia </a:t>
            </a:r>
            <a:r>
              <a:rPr lang="en-US" sz="1600" dirty="0" err="1" smtClean="0">
                <a:latin typeface="Arial" pitchFamily="34" charset="0"/>
                <a:ea typeface="Times New Roman" pitchFamily="18" charset="0"/>
                <a:cs typeface="Arial" pitchFamily="34" charset="0"/>
              </a:rPr>
              <a:t>Libray</a:t>
            </a:r>
            <a:r>
              <a:rPr lang="en-US" sz="1600" dirty="0" smtClean="0">
                <a:latin typeface="Arial" pitchFamily="34" charset="0"/>
                <a:ea typeface="Times New Roman" pitchFamily="18" charset="0"/>
                <a:cs typeface="Arial" pitchFamily="34" charset="0"/>
              </a:rPr>
              <a:t> Quarterly; Information communication and Society; International Journal of Information Management, and School Libraries Worldwide (02); College and Research Libraries, Information System Management, Journal of Chemical Information and </a:t>
            </a:r>
            <a:r>
              <a:rPr lang="en-US" sz="1600" dirty="0" err="1" smtClean="0">
                <a:latin typeface="Arial" pitchFamily="34" charset="0"/>
                <a:ea typeface="Times New Roman" pitchFamily="18" charset="0"/>
                <a:cs typeface="Arial" pitchFamily="34" charset="0"/>
              </a:rPr>
              <a:t>Modelling</a:t>
            </a:r>
            <a:r>
              <a:rPr lang="en-US" sz="1600" dirty="0" smtClean="0">
                <a:latin typeface="Arial" pitchFamily="34" charset="0"/>
                <a:ea typeface="Times New Roman" pitchFamily="18" charset="0"/>
                <a:cs typeface="Arial" pitchFamily="34" charset="0"/>
              </a:rPr>
              <a:t>, Publishing Research Quarterly and Social Science Computer Review (03).</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304800" y="228600"/>
            <a:ext cx="8610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42900" algn="l"/>
              </a:tabLst>
            </a:pPr>
            <a:r>
              <a:rPr kumimoji="0" lang="en-US" sz="20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LIS Education (2010)</a:t>
            </a:r>
          </a:p>
          <a:p>
            <a:pPr marL="0" marR="0" lvl="0" indent="0" algn="ctr" defTabSz="914400" rtl="0" eaLnBrk="1" fontAlgn="base" latinLnBrk="0" hangingPunct="1">
              <a:lnSpc>
                <a:spcPct val="100000"/>
              </a:lnSpc>
              <a:spcBef>
                <a:spcPct val="0"/>
              </a:spcBef>
              <a:spcAft>
                <a:spcPct val="0"/>
              </a:spcAft>
              <a:buClrTx/>
              <a:buSzTx/>
              <a:buFontTx/>
              <a:buNone/>
              <a:tabLst>
                <a:tab pos="342900" algn="l"/>
              </a:tabLst>
            </a:pP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the study of subject coverage, it was found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that maximum articles were written on pure education and higher education (112, 9.59%) in 2010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followed by Information Management (87, 7.45%) ; Knowledge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Organisation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Management (76, 6.50%)  and Publishing and Book Selling (73, 6.25%).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While minimum number of articles were written on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Artificail</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Intelligence (10, 0.85%);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Information (12, 1.03%); Records Management (18, 1.54%) and Telecommunications (18, 1.54%).</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From the data, it was found out that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number of articles have been taken from Journals and its number is 644 (55.14%) followed by specific features (401, 34.33%);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articals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from periodicals (82, 7.02%) and case studies (4, 3.76%).</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year 2010, mention of illustrations or diagrams is given in 696 articles followed by references in 621 articles, tables in 620 articles, graphs and charts in 583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artilces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there is no additional features in 63 articles.</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was found out that mention of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database is given in 752 (64.38%) articles whereas mention of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Proquest</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Library Science database is given in 416 (35.62%) articles.</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228600" y="305068"/>
            <a:ext cx="85344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Among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country of publisher, maximum 200 articles are published from US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UK (148 articles), Canada (46 articles), Saudi Arabia (35 articles) and Netherlands (31 articles) whereas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less number of articles were published from Kansas (01 article),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Argentina, Kentucky, Serbia,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Afganistan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Baltimore, China and Kuwait with 03 articles.</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all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126 periodicals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have contributed in 2010. Among these,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journal of academic librarianship</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having published 26 articles is the leading publisher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followed by Library Resources and Technical Services (18 articles); E-JASL: The Electronic Journal of Academic and Special Librarianship, Information Technology and Libraries, Information Journal of Information Communication and Technical Education and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Telematics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Informatis</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having published 17 articles.</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lang="en-IN" sz="1600" dirty="0" smtClean="0">
              <a:latin typeface="Arial" pitchFamily="34" charset="0"/>
              <a:cs typeface="Arial" pitchFamily="34" charset="0"/>
            </a:endParaRPr>
          </a:p>
          <a:p>
            <a:pPr algn="just" eaLnBrk="0" fontAlgn="base" hangingPunct="0">
              <a:spcBef>
                <a:spcPct val="0"/>
              </a:spcBef>
              <a:spcAft>
                <a:spcPct val="0"/>
              </a:spcAft>
              <a:buFontTx/>
              <a:buChar char="•"/>
              <a:tabLst>
                <a:tab pos="342900" algn="l"/>
              </a:tabLst>
            </a:pPr>
            <a:r>
              <a:rPr lang="en-US" sz="1600" dirty="0" smtClean="0">
                <a:latin typeface="Arial" pitchFamily="34" charset="0"/>
                <a:ea typeface="Times New Roman" pitchFamily="18" charset="0"/>
                <a:cs typeface="Arial" pitchFamily="34" charset="0"/>
              </a:rPr>
              <a:t>In </a:t>
            </a:r>
            <a:r>
              <a:rPr lang="en-US" sz="1600" b="1" dirty="0" smtClean="0">
                <a:latin typeface="Arial" pitchFamily="34" charset="0"/>
                <a:ea typeface="Times New Roman" pitchFamily="18" charset="0"/>
                <a:cs typeface="Arial" pitchFamily="34" charset="0"/>
              </a:rPr>
              <a:t>2010, maximum articles were contributed by Emerald Group Publishing led (478, 40.92%); </a:t>
            </a:r>
            <a:r>
              <a:rPr lang="en-US" sz="1600" dirty="0" smtClean="0">
                <a:latin typeface="Arial" pitchFamily="34" charset="0"/>
                <a:ea typeface="Times New Roman" pitchFamily="18" charset="0"/>
                <a:cs typeface="Arial" pitchFamily="34" charset="0"/>
              </a:rPr>
              <a:t>followed by Cambridge University Press (82, 7.02%); Oxford University Press (60, 5.14%), Taylor and Francis (52, 4.45%) and Wiley Periodical Inc. (51, 4.37%). </a:t>
            </a:r>
            <a:r>
              <a:rPr lang="en-US" sz="1600" b="1" dirty="0" smtClean="0">
                <a:latin typeface="Arial" pitchFamily="34" charset="0"/>
                <a:ea typeface="Times New Roman" pitchFamily="18" charset="0"/>
                <a:cs typeface="Arial" pitchFamily="34" charset="0"/>
              </a:rPr>
              <a:t>Minimum no. of articles were contributed by </a:t>
            </a:r>
            <a:r>
              <a:rPr lang="en-US" sz="1600" b="1" dirty="0" err="1" smtClean="0">
                <a:latin typeface="Arial" pitchFamily="34" charset="0"/>
                <a:ea typeface="Times New Roman" pitchFamily="18" charset="0"/>
                <a:cs typeface="Arial" pitchFamily="34" charset="0"/>
              </a:rPr>
              <a:t>Haufe</a:t>
            </a:r>
            <a:r>
              <a:rPr lang="en-US" sz="1600" b="1" dirty="0" smtClean="0">
                <a:latin typeface="Arial" pitchFamily="34" charset="0"/>
                <a:ea typeface="Times New Roman" pitchFamily="18" charset="0"/>
                <a:cs typeface="Arial" pitchFamily="34" charset="0"/>
              </a:rPr>
              <a:t> </a:t>
            </a:r>
            <a:r>
              <a:rPr lang="en-US" sz="1600" b="1" dirty="0" err="1" smtClean="0">
                <a:latin typeface="Arial" pitchFamily="34" charset="0"/>
                <a:ea typeface="Times New Roman" pitchFamily="18" charset="0"/>
                <a:cs typeface="Arial" pitchFamily="34" charset="0"/>
              </a:rPr>
              <a:t>Gruppe</a:t>
            </a:r>
            <a:r>
              <a:rPr lang="en-US" sz="1600" b="1" dirty="0" smtClean="0">
                <a:latin typeface="Arial" pitchFamily="34" charset="0"/>
                <a:ea typeface="Times New Roman" pitchFamily="18" charset="0"/>
                <a:cs typeface="Arial" pitchFamily="34" charset="0"/>
              </a:rPr>
              <a:t> (02, 0.17%); </a:t>
            </a:r>
            <a:r>
              <a:rPr lang="en-US" sz="1600" dirty="0" smtClean="0">
                <a:latin typeface="Arial" pitchFamily="34" charset="0"/>
                <a:ea typeface="Times New Roman" pitchFamily="18" charset="0"/>
                <a:cs typeface="Arial" pitchFamily="34" charset="0"/>
              </a:rPr>
              <a:t>followed by ARMA International (04, 0.34%) and La </a:t>
            </a:r>
            <a:r>
              <a:rPr lang="en-US" sz="1600" dirty="0" err="1" smtClean="0">
                <a:latin typeface="Arial" pitchFamily="34" charset="0"/>
                <a:ea typeface="Times New Roman" pitchFamily="18" charset="0"/>
                <a:cs typeface="Arial" pitchFamily="34" charset="0"/>
              </a:rPr>
              <a:t>Martiniere</a:t>
            </a:r>
            <a:r>
              <a:rPr lang="en-US" sz="1600" dirty="0" smtClean="0">
                <a:latin typeface="Arial" pitchFamily="34" charset="0"/>
                <a:ea typeface="Times New Roman" pitchFamily="18" charset="0"/>
                <a:cs typeface="Arial" pitchFamily="34" charset="0"/>
              </a:rPr>
              <a:t> </a:t>
            </a:r>
            <a:r>
              <a:rPr lang="en-US" sz="1600" dirty="0" err="1" smtClean="0">
                <a:latin typeface="Arial" pitchFamily="34" charset="0"/>
                <a:ea typeface="Times New Roman" pitchFamily="18" charset="0"/>
                <a:cs typeface="Arial" pitchFamily="34" charset="0"/>
              </a:rPr>
              <a:t>Groupe</a:t>
            </a:r>
            <a:r>
              <a:rPr lang="en-US" sz="1600" dirty="0" smtClean="0">
                <a:latin typeface="Arial" pitchFamily="34" charset="0"/>
                <a:ea typeface="Times New Roman" pitchFamily="18" charset="0"/>
                <a:cs typeface="Arial" pitchFamily="34" charset="0"/>
              </a:rPr>
              <a:t> (07, 0.60%)</a:t>
            </a:r>
          </a:p>
          <a:p>
            <a:pPr algn="just" eaLnBrk="0" fontAlgn="base" hangingPunct="0">
              <a:spcBef>
                <a:spcPct val="0"/>
              </a:spcBef>
              <a:spcAft>
                <a:spcPct val="0"/>
              </a:spcAft>
              <a:buFontTx/>
              <a:buChar char="•"/>
              <a:tabLst>
                <a:tab pos="342900" algn="l"/>
              </a:tabLst>
            </a:pPr>
            <a:endParaRPr lang="en-IN" sz="16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342900" algn="l"/>
              </a:tabLst>
            </a:pPr>
            <a:r>
              <a:rPr lang="en-US" sz="1600" b="1" dirty="0" smtClean="0">
                <a:latin typeface="Arial" pitchFamily="34" charset="0"/>
                <a:ea typeface="Times New Roman" pitchFamily="18" charset="0"/>
                <a:cs typeface="Arial" pitchFamily="34" charset="0"/>
              </a:rPr>
              <a:t>Authorship pattern of 2010 was studied and it was found that in 2010 articles written by two authors jointly (404, 34.59%) were published maximum times followed by articles written by one author (373, 31.93%); articles written by three authors (222, 19%) and articles written by more than three authors (160, 13.70%).</a:t>
            </a:r>
            <a:endParaRPr lang="en-US" sz="1600" b="1" dirty="0" smtClean="0">
              <a:latin typeface="Arial" pitchFamily="34" charset="0"/>
              <a:cs typeface="Arial" pitchFamily="34" charset="0"/>
            </a:endParaRPr>
          </a:p>
          <a:p>
            <a:pPr algn="just" eaLnBrk="0" fontAlgn="base" hangingPunct="0">
              <a:spcBef>
                <a:spcPct val="0"/>
              </a:spcBef>
              <a:spcAft>
                <a:spcPct val="0"/>
              </a:spcAft>
              <a:buFontTx/>
              <a:buChar char="•"/>
              <a:tabLst>
                <a:tab pos="342900" algn="l"/>
              </a:tabLst>
            </a:pPr>
            <a:endParaRPr lang="en-US" sz="1600" dirty="0" smtClean="0">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3" y="609599"/>
          <a:ext cx="8229594" cy="5943600"/>
        </p:xfrm>
        <a:graphic>
          <a:graphicData uri="http://schemas.openxmlformats.org/drawingml/2006/table">
            <a:tbl>
              <a:tblPr/>
              <a:tblGrid>
                <a:gridCol w="623775"/>
                <a:gridCol w="595816"/>
                <a:gridCol w="537970"/>
                <a:gridCol w="721150"/>
                <a:gridCol w="611242"/>
                <a:gridCol w="558217"/>
                <a:gridCol w="621847"/>
                <a:gridCol w="567857"/>
                <a:gridCol w="558217"/>
                <a:gridCol w="539898"/>
                <a:gridCol w="512904"/>
                <a:gridCol w="548575"/>
                <a:gridCol w="539898"/>
                <a:gridCol w="692228"/>
              </a:tblGrid>
              <a:tr h="660400">
                <a:tc>
                  <a:txBody>
                    <a:bodyPr/>
                    <a:lstStyle/>
                    <a:p>
                      <a:pPr>
                        <a:lnSpc>
                          <a:spcPct val="115000"/>
                        </a:lnSpc>
                        <a:spcAft>
                          <a:spcPts val="0"/>
                        </a:spcAft>
                      </a:pPr>
                      <a:r>
                        <a:rPr lang="en-US" sz="1800" b="1" dirty="0">
                          <a:latin typeface="Arial Narrow"/>
                          <a:ea typeface="Times New Roman"/>
                          <a:cs typeface="Times New Roman"/>
                        </a:rPr>
                        <a:t>Year</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2">
                  <a:txBody>
                    <a:bodyPr/>
                    <a:lstStyle/>
                    <a:p>
                      <a:pPr algn="ctr">
                        <a:lnSpc>
                          <a:spcPct val="115000"/>
                        </a:lnSpc>
                        <a:spcAft>
                          <a:spcPts val="0"/>
                        </a:spcAft>
                      </a:pPr>
                      <a:r>
                        <a:rPr lang="en-US" sz="1800" b="1" dirty="0">
                          <a:latin typeface="Arial Narrow"/>
                          <a:ea typeface="Times New Roman"/>
                          <a:cs typeface="Times New Roman"/>
                        </a:rPr>
                        <a:t>Month</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rowSpan="2">
                  <a:txBody>
                    <a:bodyPr/>
                    <a:lstStyle/>
                    <a:p>
                      <a:pPr algn="ctr">
                        <a:lnSpc>
                          <a:spcPct val="115000"/>
                        </a:lnSpc>
                        <a:spcAft>
                          <a:spcPts val="0"/>
                        </a:spcAft>
                      </a:pPr>
                      <a:r>
                        <a:rPr lang="en-US" sz="1800" b="1" dirty="0">
                          <a:latin typeface="Arial Narrow"/>
                          <a:ea typeface="Times New Roman"/>
                          <a:cs typeface="Times New Roman"/>
                        </a:rPr>
                        <a:t>Total</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Arial Narrow"/>
                          <a:ea typeface="Times New Roman"/>
                          <a:cs typeface="Times New Roman"/>
                        </a:rPr>
                        <a:t>Jan</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Arial Narrow"/>
                          <a:ea typeface="Times New Roman"/>
                          <a:cs typeface="Times New Roman"/>
                        </a:rPr>
                        <a:t>Feb</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Arial Narrow"/>
                          <a:ea typeface="Times New Roman"/>
                          <a:cs typeface="Times New Roman"/>
                        </a:rPr>
                        <a:t>March</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April</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May</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June</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July</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Aug</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Sep</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Oct</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Nov</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Arial Narrow"/>
                          <a:ea typeface="Times New Roman"/>
                          <a:cs typeface="Times New Roman"/>
                        </a:rPr>
                        <a:t>Dec</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mr-IN"/>
                    </a:p>
                  </a:txBody>
                  <a:tcPr/>
                </a:tc>
              </a:tr>
              <a:tr h="660400">
                <a:tc>
                  <a:txBody>
                    <a:bodyPr/>
                    <a:lstStyle/>
                    <a:p>
                      <a:pPr>
                        <a:lnSpc>
                          <a:spcPct val="115000"/>
                        </a:lnSpc>
                        <a:spcAft>
                          <a:spcPts val="0"/>
                        </a:spcAft>
                      </a:pPr>
                      <a:r>
                        <a:rPr lang="en-US" sz="1800" b="1">
                          <a:latin typeface="Arial Narrow"/>
                          <a:ea typeface="Times New Roman"/>
                          <a:cs typeface="Times New Roman"/>
                        </a:rPr>
                        <a:t>2005</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1000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268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332</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268</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191</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402</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74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284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320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151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296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Narrow"/>
                          <a:ea typeface="Times New Roman"/>
                          <a:cs typeface="Times New Roman"/>
                        </a:rPr>
                        <a:t>3692</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r>
                        <a:rPr lang="en-US" sz="1800" b="1">
                          <a:latin typeface="Arial Narrow"/>
                          <a:ea typeface="Times New Roman"/>
                          <a:cs typeface="Times New Roman"/>
                        </a:rPr>
                        <a:t>2006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1000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142</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291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345</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187</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273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387</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129</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298</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297</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125</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238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Narrow"/>
                          <a:ea typeface="Times New Roman"/>
                          <a:cs typeface="Times New Roman"/>
                        </a:rPr>
                        <a:t>3712</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r>
                        <a:rPr lang="en-US" sz="1800" b="1">
                          <a:latin typeface="Arial Narrow"/>
                          <a:ea typeface="Times New Roman"/>
                          <a:cs typeface="Times New Roman"/>
                        </a:rPr>
                        <a:t>2007</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1000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76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278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412</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190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151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369</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66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187</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273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118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123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Narrow"/>
                          <a:ea typeface="Times New Roman"/>
                          <a:cs typeface="Times New Roman"/>
                        </a:rPr>
                        <a:t>3243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r>
                        <a:rPr lang="en-US" sz="1800" b="1">
                          <a:latin typeface="Arial Narrow"/>
                          <a:ea typeface="Times New Roman"/>
                          <a:cs typeface="Times New Roman"/>
                        </a:rPr>
                        <a:t>2008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1000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142</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213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369</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254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221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110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125</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358</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123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210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Narrow"/>
                          <a:ea typeface="Times New Roman"/>
                          <a:cs typeface="Times New Roman"/>
                        </a:rPr>
                        <a:t>3233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r>
                        <a:rPr lang="en-US" sz="1800" b="1">
                          <a:latin typeface="Arial Narrow"/>
                          <a:ea typeface="Times New Roman"/>
                          <a:cs typeface="Times New Roman"/>
                        </a:rPr>
                        <a:t>2009</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1000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58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270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384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198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180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441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93</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244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363</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184</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206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a:solidFill>
                            <a:srgbClr val="000000"/>
                          </a:solidFill>
                          <a:latin typeface="Arial Narrow"/>
                          <a:ea typeface="Times New Roman"/>
                          <a:cs typeface="Times New Roman"/>
                        </a:rPr>
                        <a:t>3621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nSpc>
                          <a:spcPct val="115000"/>
                        </a:lnSpc>
                        <a:spcAft>
                          <a:spcPts val="0"/>
                        </a:spcAft>
                      </a:pPr>
                      <a:r>
                        <a:rPr lang="en-US" sz="1800" b="1">
                          <a:latin typeface="Arial Narrow"/>
                          <a:ea typeface="Times New Roman"/>
                          <a:cs typeface="Times New Roman"/>
                        </a:rPr>
                        <a:t>2010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1205</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66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114</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271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89</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130</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248</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71</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139</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a:latin typeface="Arial Narrow"/>
                          <a:ea typeface="Times New Roman"/>
                          <a:cs typeface="Times New Roman"/>
                        </a:rPr>
                        <a:t>246</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106</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dirty="0">
                          <a:latin typeface="Arial Narrow"/>
                          <a:ea typeface="Times New Roman"/>
                          <a:cs typeface="Times New Roman"/>
                        </a:rPr>
                        <a:t>149</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800" b="1" dirty="0">
                          <a:solidFill>
                            <a:srgbClr val="000000"/>
                          </a:solidFill>
                          <a:latin typeface="Arial Narrow"/>
                          <a:ea typeface="Times New Roman"/>
                          <a:cs typeface="Times New Roman"/>
                        </a:rPr>
                        <a:t>2834</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gridSpan="13">
                  <a:txBody>
                    <a:bodyPr/>
                    <a:lstStyle/>
                    <a:p>
                      <a:pPr algn="ctr">
                        <a:lnSpc>
                          <a:spcPct val="115000"/>
                        </a:lnSpc>
                        <a:spcAft>
                          <a:spcPts val="0"/>
                        </a:spcAft>
                      </a:pPr>
                      <a:r>
                        <a:rPr lang="en-US" sz="1800" b="1">
                          <a:latin typeface="Arial Narrow"/>
                          <a:ea typeface="Times New Roman"/>
                          <a:cs typeface="Times New Roman"/>
                        </a:rPr>
                        <a:t>Total</a:t>
                      </a:r>
                      <a:endParaRPr lang="en-US" sz="18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hMerge="1">
                  <a:txBody>
                    <a:bodyPr/>
                    <a:lstStyle/>
                    <a:p>
                      <a:endParaRPr lang="mr-IN"/>
                    </a:p>
                  </a:txBody>
                  <a:tcPr/>
                </a:tc>
                <a:tc>
                  <a:txBody>
                    <a:bodyPr/>
                    <a:lstStyle/>
                    <a:p>
                      <a:pPr>
                        <a:lnSpc>
                          <a:spcPct val="115000"/>
                        </a:lnSpc>
                        <a:spcAft>
                          <a:spcPts val="0"/>
                        </a:spcAft>
                      </a:pPr>
                      <a:r>
                        <a:rPr lang="en-IN" sz="1800" b="1" dirty="0">
                          <a:solidFill>
                            <a:srgbClr val="000000"/>
                          </a:solidFill>
                          <a:latin typeface="Arial Narrow"/>
                          <a:ea typeface="Times New Roman"/>
                          <a:cs typeface="Times New Roman"/>
                        </a:rPr>
                        <a:t>17501</a:t>
                      </a:r>
                      <a:endParaRPr lang="en-US" sz="1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0097" name="Rectangle 1"/>
          <p:cNvSpPr>
            <a:spLocks noChangeArrowheads="1"/>
          </p:cNvSpPr>
          <p:nvPr/>
        </p:nvSpPr>
        <p:spPr bwMode="auto">
          <a:xfrm>
            <a:off x="0" y="228600"/>
            <a:ext cx="67056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3"/>
                </a:solidFill>
                <a:effectLst/>
                <a:latin typeface="Arial" pitchFamily="34" charset="0"/>
                <a:ea typeface="Times New Roman" pitchFamily="18" charset="0"/>
                <a:cs typeface="Arial" pitchFamily="34" charset="0"/>
              </a:rPr>
              <a:t>Growth of Literature in LISA for LIS Research</a:t>
            </a:r>
            <a:endParaRPr kumimoji="0" lang="en-US" sz="2000" b="0" i="0" u="none" strike="noStrike" cap="none" normalizeH="0" baseline="0" dirty="0" smtClean="0">
              <a:ln>
                <a:noFill/>
              </a:ln>
              <a:solidFill>
                <a:schemeClr val="accent3"/>
              </a:solidFill>
              <a:effectLst/>
              <a:latin typeface="Arial" pitchFamily="34"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Mangal" pitchFamily="18" charset="0"/>
            </a:endParaRPr>
          </a:p>
        </p:txBody>
      </p:sp>
    </p:spTree>
    <p:extLst>
      <p:ext uri="{BB962C8B-B14F-4D97-AF65-F5344CB8AC3E}">
        <p14:creationId xmlns:p14="http://schemas.microsoft.com/office/powerpoint/2010/main" val="1882774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782122"/>
            <a:ext cx="8458200" cy="3970318"/>
          </a:xfrm>
          <a:prstGeom prst="rect">
            <a:avLst/>
          </a:prstGeom>
        </p:spPr>
        <p:txBody>
          <a:bodyPr wrap="square">
            <a:spAutoFit/>
          </a:bodyPr>
          <a:lstStyle/>
          <a:p>
            <a:pPr marL="285750" lvl="0" indent="-285750">
              <a:buFont typeface="Arial" pitchFamily="34" charset="0"/>
              <a:buChar char="•"/>
            </a:pPr>
            <a:r>
              <a:rPr lang="en-US" dirty="0">
                <a:latin typeface="Arial" pitchFamily="34" charset="0"/>
                <a:cs typeface="Arial" pitchFamily="34" charset="0"/>
              </a:rPr>
              <a:t>In </a:t>
            </a:r>
            <a:r>
              <a:rPr lang="en-US" b="1" dirty="0">
                <a:latin typeface="Arial" pitchFamily="34" charset="0"/>
                <a:cs typeface="Arial" pitchFamily="34" charset="0"/>
              </a:rPr>
              <a:t>2005,</a:t>
            </a:r>
            <a:r>
              <a:rPr lang="en-US" dirty="0">
                <a:latin typeface="Arial" pitchFamily="34" charset="0"/>
                <a:cs typeface="Arial" pitchFamily="34" charset="0"/>
              </a:rPr>
              <a:t> </a:t>
            </a:r>
            <a:r>
              <a:rPr lang="en-US" b="1" dirty="0">
                <a:latin typeface="Arial" pitchFamily="34" charset="0"/>
                <a:cs typeface="Arial" pitchFamily="34" charset="0"/>
              </a:rPr>
              <a:t>most</a:t>
            </a:r>
            <a:r>
              <a:rPr lang="en-US" dirty="0">
                <a:latin typeface="Arial" pitchFamily="34" charset="0"/>
                <a:cs typeface="Arial" pitchFamily="34" charset="0"/>
              </a:rPr>
              <a:t> of the articles were written on </a:t>
            </a:r>
            <a:r>
              <a:rPr lang="en-US" b="1" dirty="0">
                <a:latin typeface="Arial" pitchFamily="34" charset="0"/>
                <a:cs typeface="Arial" pitchFamily="34" charset="0"/>
              </a:rPr>
              <a:t>case studies (242); </a:t>
            </a:r>
            <a:r>
              <a:rPr lang="en-US" dirty="0">
                <a:latin typeface="Arial" pitchFamily="34" charset="0"/>
                <a:cs typeface="Arial" pitchFamily="34" charset="0"/>
              </a:rPr>
              <a:t>publishing and book selling (234); libraries and archives (213) and computer science applications (206). It is noteworthy that none of the article was written on biographies. The sub groups knowledge organization, information technology, records management and technical services, artificial intelligence and copyright issues were least covered.</a:t>
            </a:r>
          </a:p>
          <a:p>
            <a:r>
              <a:rPr lang="en-US" dirty="0">
                <a:latin typeface="Arial" pitchFamily="34" charset="0"/>
                <a:cs typeface="Arial" pitchFamily="34" charset="0"/>
              </a:rPr>
              <a:t> </a:t>
            </a:r>
          </a:p>
          <a:p>
            <a:pPr marL="285750" lvl="0" indent="-285750">
              <a:buFont typeface="Arial" pitchFamily="34" charset="0"/>
              <a:buChar char="•"/>
            </a:pPr>
            <a:r>
              <a:rPr lang="en-US" dirty="0">
                <a:latin typeface="Arial" pitchFamily="34" charset="0"/>
                <a:cs typeface="Arial" pitchFamily="34" charset="0"/>
              </a:rPr>
              <a:t>In </a:t>
            </a:r>
            <a:r>
              <a:rPr lang="en-US" b="1" dirty="0">
                <a:latin typeface="Arial" pitchFamily="34" charset="0"/>
                <a:cs typeface="Arial" pitchFamily="34" charset="0"/>
              </a:rPr>
              <a:t>2005, 2913 articles</a:t>
            </a:r>
            <a:r>
              <a:rPr lang="en-US" dirty="0">
                <a:latin typeface="Arial" pitchFamily="34" charset="0"/>
                <a:cs typeface="Arial" pitchFamily="34" charset="0"/>
              </a:rPr>
              <a:t> on LIS research were taken </a:t>
            </a:r>
            <a:r>
              <a:rPr lang="en-US" b="1" dirty="0">
                <a:latin typeface="Arial" pitchFamily="34" charset="0"/>
                <a:cs typeface="Arial" pitchFamily="34" charset="0"/>
              </a:rPr>
              <a:t>from journals, 1187 were on specific feature; 227 were case study and 47 were taken from periodicals other than journals</a:t>
            </a:r>
            <a:r>
              <a:rPr lang="en-US" dirty="0">
                <a:latin typeface="Arial" pitchFamily="34" charset="0"/>
                <a:cs typeface="Arial" pitchFamily="34" charset="0"/>
              </a:rPr>
              <a:t>.</a:t>
            </a:r>
          </a:p>
          <a:p>
            <a:pPr marL="285750" indent="-285750">
              <a:buFont typeface="Arial" pitchFamily="34" charset="0"/>
              <a:buChar char="•"/>
            </a:pPr>
            <a:r>
              <a:rPr lang="en-US" dirty="0">
                <a:latin typeface="Arial" pitchFamily="34" charset="0"/>
                <a:cs typeface="Arial" pitchFamily="34" charset="0"/>
              </a:rPr>
              <a:t> </a:t>
            </a:r>
          </a:p>
          <a:p>
            <a:pPr marL="285750" lvl="0" indent="-285750">
              <a:buFont typeface="Arial" pitchFamily="34" charset="0"/>
              <a:buChar char="•"/>
            </a:pPr>
            <a:r>
              <a:rPr lang="en-US" dirty="0">
                <a:latin typeface="Arial" pitchFamily="34" charset="0"/>
                <a:cs typeface="Arial" pitchFamily="34" charset="0"/>
              </a:rPr>
              <a:t>In </a:t>
            </a:r>
            <a:r>
              <a:rPr lang="en-US" b="1" dirty="0">
                <a:latin typeface="Arial" pitchFamily="34" charset="0"/>
                <a:cs typeface="Arial" pitchFamily="34" charset="0"/>
              </a:rPr>
              <a:t>2005, 3836 articles were with references; 1674 with tables; 1499 with graphs and charts; 22772 with illustrations and diagrams and 349 documents were without any additional features</a:t>
            </a:r>
            <a:r>
              <a:rPr lang="en-US" b="1" dirty="0" smtClean="0">
                <a:latin typeface="Arial" pitchFamily="34" charset="0"/>
                <a:cs typeface="Arial" pitchFamily="34" charset="0"/>
              </a:rPr>
              <a:t>.</a:t>
            </a:r>
          </a:p>
        </p:txBody>
      </p:sp>
      <p:sp>
        <p:nvSpPr>
          <p:cNvPr id="5" name="Rectangle 4"/>
          <p:cNvSpPr/>
          <p:nvPr/>
        </p:nvSpPr>
        <p:spPr>
          <a:xfrm>
            <a:off x="3223714" y="181957"/>
            <a:ext cx="2696572" cy="400110"/>
          </a:xfrm>
          <a:prstGeom prst="rect">
            <a:avLst/>
          </a:prstGeom>
        </p:spPr>
        <p:txBody>
          <a:bodyPr wrap="none">
            <a:spAutoFit/>
          </a:bodyPr>
          <a:lstStyle/>
          <a:p>
            <a:r>
              <a:rPr lang="en-US" sz="2000" b="1" dirty="0" smtClean="0">
                <a:solidFill>
                  <a:schemeClr val="accent1">
                    <a:lumMod val="75000"/>
                  </a:schemeClr>
                </a:solidFill>
                <a:latin typeface="Arial" pitchFamily="34" charset="0"/>
                <a:cs typeface="Arial" pitchFamily="34" charset="0"/>
              </a:rPr>
              <a:t> </a:t>
            </a:r>
            <a:r>
              <a:rPr lang="en-US" sz="2000" b="1" dirty="0">
                <a:solidFill>
                  <a:schemeClr val="accent1">
                    <a:lumMod val="75000"/>
                  </a:schemeClr>
                </a:solidFill>
                <a:latin typeface="Arial" pitchFamily="34" charset="0"/>
                <a:cs typeface="Arial" pitchFamily="34" charset="0"/>
              </a:rPr>
              <a:t>LIS Research (2005</a:t>
            </a:r>
            <a:r>
              <a:rPr lang="en-US" b="1" dirty="0"/>
              <a:t>)</a:t>
            </a:r>
            <a:endParaRPr lang="en-US" dirty="0"/>
          </a:p>
        </p:txBody>
      </p:sp>
    </p:spTree>
    <p:extLst>
      <p:ext uri="{BB962C8B-B14F-4D97-AF65-F5344CB8AC3E}">
        <p14:creationId xmlns:p14="http://schemas.microsoft.com/office/powerpoint/2010/main" val="2654240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8847"/>
            <a:ext cx="8229600" cy="3693319"/>
          </a:xfrm>
          <a:prstGeom prst="rect">
            <a:avLst/>
          </a:prstGeom>
        </p:spPr>
        <p:txBody>
          <a:bodyPr wrap="square">
            <a:spAutoFit/>
          </a:bodyPr>
          <a:lstStyle/>
          <a:p>
            <a:pPr marL="285750" indent="-285750" algn="just">
              <a:buFont typeface="Arial" pitchFamily="34" charset="0"/>
              <a:buChar char="•"/>
            </a:pPr>
            <a:endParaRPr lang="en-US" dirty="0" smtClean="0">
              <a:latin typeface="Arial" pitchFamily="34" charset="0"/>
              <a:cs typeface="Arial" pitchFamily="34" charset="0"/>
            </a:endParaRPr>
          </a:p>
          <a:p>
            <a:pPr marL="285750" indent="-285750" algn="just">
              <a:buFont typeface="Arial" pitchFamily="34" charset="0"/>
              <a:buChar char="•"/>
            </a:pPr>
            <a:r>
              <a:rPr lang="en-US" dirty="0" smtClean="0">
                <a:latin typeface="Arial" pitchFamily="34" charset="0"/>
                <a:cs typeface="Arial" pitchFamily="34" charset="0"/>
              </a:rPr>
              <a:t>In </a:t>
            </a:r>
            <a:r>
              <a:rPr lang="en-US" b="1" dirty="0" smtClean="0">
                <a:latin typeface="Arial" pitchFamily="34" charset="0"/>
                <a:cs typeface="Arial" pitchFamily="34" charset="0"/>
              </a:rPr>
              <a:t>2005, total 76 periodicals contributed</a:t>
            </a:r>
            <a:r>
              <a:rPr lang="en-US" dirty="0" smtClean="0">
                <a:latin typeface="Arial" pitchFamily="34" charset="0"/>
                <a:cs typeface="Arial" pitchFamily="34" charset="0"/>
              </a:rPr>
              <a:t> for LIS Research in LISA. The </a:t>
            </a:r>
            <a:r>
              <a:rPr lang="en-US" b="1" dirty="0" smtClean="0">
                <a:latin typeface="Arial" pitchFamily="34" charset="0"/>
                <a:cs typeface="Arial" pitchFamily="34" charset="0"/>
              </a:rPr>
              <a:t>leading periodicals were International journal of WEB services as research with 87 articles;</a:t>
            </a:r>
            <a:r>
              <a:rPr lang="en-US" dirty="0" smtClean="0">
                <a:latin typeface="Arial" pitchFamily="34" charset="0"/>
                <a:cs typeface="Arial" pitchFamily="34" charset="0"/>
              </a:rPr>
              <a:t> followed by Liber Quarterly (80); International journal of human computer studies (76); Government Information Quarterly (70); International Reference Service Quarterly (68); Library Resources (65); and International journal of innovation and learning. </a:t>
            </a:r>
            <a:r>
              <a:rPr lang="en-US" b="1" dirty="0" smtClean="0">
                <a:latin typeface="Arial" pitchFamily="34" charset="0"/>
                <a:cs typeface="Arial" pitchFamily="34" charset="0"/>
              </a:rPr>
              <a:t>The low contributions are made by Journal of Strategic Systems (08);</a:t>
            </a:r>
            <a:r>
              <a:rPr lang="en-US" dirty="0" smtClean="0">
                <a:latin typeface="Arial" pitchFamily="34" charset="0"/>
                <a:cs typeface="Arial" pitchFamily="34" charset="0"/>
              </a:rPr>
              <a:t> International association of school librarianship (10); Journal of librarianship and information science and Information communication and society;   Information research (15); electronic Library (17) and Journal of Digital Information and Journal of Enterprise Information Management (19).</a:t>
            </a:r>
          </a:p>
          <a:p>
            <a:pPr marL="285750" lvl="0" indent="-285750" algn="just">
              <a:buFont typeface="Arial" pitchFamily="34" charset="0"/>
              <a:buChar char="•"/>
            </a:pPr>
            <a:endParaRPr lang="en-US" b="1" dirty="0">
              <a:latin typeface="Arial" pitchFamily="34" charset="0"/>
              <a:cs typeface="Arial" pitchFamily="34" charset="0"/>
            </a:endParaRPr>
          </a:p>
        </p:txBody>
      </p:sp>
      <p:sp>
        <p:nvSpPr>
          <p:cNvPr id="3" name="Rectangle 2"/>
          <p:cNvSpPr/>
          <p:nvPr/>
        </p:nvSpPr>
        <p:spPr>
          <a:xfrm>
            <a:off x="381000" y="3276600"/>
            <a:ext cx="7848600" cy="2031325"/>
          </a:xfrm>
          <a:prstGeom prst="rect">
            <a:avLst/>
          </a:prstGeom>
        </p:spPr>
        <p:txBody>
          <a:bodyPr wrap="square">
            <a:spAutoFit/>
          </a:bodyPr>
          <a:lstStyle/>
          <a:p>
            <a:pPr lvl="0" algn="just"/>
            <a:endParaRPr lang="en-US" dirty="0" smtClean="0">
              <a:latin typeface="Arial" pitchFamily="34" charset="0"/>
              <a:cs typeface="Arial" pitchFamily="34" charset="0"/>
            </a:endParaRPr>
          </a:p>
          <a:p>
            <a:pPr lvl="0" algn="just"/>
            <a:r>
              <a:rPr lang="en-US" dirty="0" smtClean="0">
                <a:latin typeface="Arial" pitchFamily="34" charset="0"/>
                <a:cs typeface="Arial" pitchFamily="34" charset="0"/>
              </a:rPr>
              <a:t>Total </a:t>
            </a:r>
            <a:r>
              <a:rPr lang="en-US" b="1" dirty="0">
                <a:latin typeface="Arial" pitchFamily="34" charset="0"/>
                <a:cs typeface="Arial" pitchFamily="34" charset="0"/>
              </a:rPr>
              <a:t>25 publishers </a:t>
            </a:r>
            <a:r>
              <a:rPr lang="en-US" dirty="0">
                <a:latin typeface="Arial" pitchFamily="34" charset="0"/>
                <a:cs typeface="Arial" pitchFamily="34" charset="0"/>
              </a:rPr>
              <a:t>were mentioned for contributing for LIS Research in LISA. In 2005, </a:t>
            </a:r>
            <a:r>
              <a:rPr lang="en-US" b="1" dirty="0">
                <a:latin typeface="Arial" pitchFamily="34" charset="0"/>
                <a:cs typeface="Arial" pitchFamily="34" charset="0"/>
              </a:rPr>
              <a:t>leading publishers are Emerald (90); </a:t>
            </a:r>
            <a:r>
              <a:rPr lang="en-US" dirty="0">
                <a:latin typeface="Arial" pitchFamily="34" charset="0"/>
                <a:cs typeface="Arial" pitchFamily="34" charset="0"/>
              </a:rPr>
              <a:t>Wiley Periodicals Inc. (75); </a:t>
            </a:r>
            <a:r>
              <a:rPr lang="en-US" dirty="0" err="1">
                <a:latin typeface="Arial" pitchFamily="34" charset="0"/>
                <a:cs typeface="Arial" pitchFamily="34" charset="0"/>
              </a:rPr>
              <a:t>Hawoth</a:t>
            </a:r>
            <a:r>
              <a:rPr lang="en-US" dirty="0">
                <a:latin typeface="Arial" pitchFamily="34" charset="0"/>
                <a:cs typeface="Arial" pitchFamily="34" charset="0"/>
              </a:rPr>
              <a:t> Press Inc. (74); </a:t>
            </a:r>
            <a:r>
              <a:rPr lang="en-US" dirty="0" err="1">
                <a:latin typeface="Arial" pitchFamily="34" charset="0"/>
                <a:cs typeface="Arial" pitchFamily="34" charset="0"/>
              </a:rPr>
              <a:t>BlackWell</a:t>
            </a:r>
            <a:r>
              <a:rPr lang="en-US" dirty="0">
                <a:latin typeface="Arial" pitchFamily="34" charset="0"/>
                <a:cs typeface="Arial" pitchFamily="34" charset="0"/>
              </a:rPr>
              <a:t> Publishers (72); Sage Publishing (65) and Springer Science and Business Media (64). The </a:t>
            </a:r>
            <a:r>
              <a:rPr lang="en-US" b="1" dirty="0">
                <a:latin typeface="Arial" pitchFamily="34" charset="0"/>
                <a:cs typeface="Arial" pitchFamily="34" charset="0"/>
              </a:rPr>
              <a:t>lowest contribution were made by </a:t>
            </a:r>
            <a:r>
              <a:rPr lang="en-US" b="1" dirty="0" err="1">
                <a:latin typeface="Arial" pitchFamily="34" charset="0"/>
                <a:cs typeface="Arial" pitchFamily="34" charset="0"/>
              </a:rPr>
              <a:t>Inderscience</a:t>
            </a:r>
            <a:r>
              <a:rPr lang="en-US" b="1" dirty="0">
                <a:latin typeface="Arial" pitchFamily="34" charset="0"/>
                <a:cs typeface="Arial" pitchFamily="34" charset="0"/>
              </a:rPr>
              <a:t> Enterprises Ltd. (09); </a:t>
            </a:r>
            <a:r>
              <a:rPr lang="en-US" dirty="0">
                <a:latin typeface="Arial" pitchFamily="34" charset="0"/>
                <a:cs typeface="Arial" pitchFamily="34" charset="0"/>
              </a:rPr>
              <a:t>followed by E L </a:t>
            </a:r>
            <a:r>
              <a:rPr lang="en-US" dirty="0" err="1">
                <a:latin typeface="Arial" pitchFamily="34" charset="0"/>
                <a:cs typeface="Arial" pitchFamily="34" charset="0"/>
              </a:rPr>
              <a:t>Kurdyla</a:t>
            </a:r>
            <a:r>
              <a:rPr lang="en-US" dirty="0">
                <a:latin typeface="Arial" pitchFamily="34" charset="0"/>
                <a:cs typeface="Arial" pitchFamily="34" charset="0"/>
              </a:rPr>
              <a:t> Publishing (11) and Drug Information Association (16).</a:t>
            </a:r>
          </a:p>
        </p:txBody>
      </p:sp>
    </p:spTree>
    <p:extLst>
      <p:ext uri="{BB962C8B-B14F-4D97-AF65-F5344CB8AC3E}">
        <p14:creationId xmlns:p14="http://schemas.microsoft.com/office/powerpoint/2010/main" val="1821245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077200" cy="3693319"/>
          </a:xfrm>
          <a:prstGeom prst="rect">
            <a:avLst/>
          </a:prstGeom>
        </p:spPr>
        <p:txBody>
          <a:bodyPr wrap="square">
            <a:spAutoFit/>
          </a:bodyPr>
          <a:lstStyle/>
          <a:p>
            <a:pPr algn="just"/>
            <a:r>
              <a:rPr lang="en-US" dirty="0">
                <a:latin typeface="Arial" pitchFamily="34" charset="0"/>
                <a:cs typeface="Arial" pitchFamily="34" charset="0"/>
              </a:rPr>
              <a:t>it was found that almost </a:t>
            </a:r>
            <a:r>
              <a:rPr lang="en-US" b="1" dirty="0">
                <a:latin typeface="Arial" pitchFamily="34" charset="0"/>
                <a:cs typeface="Arial" pitchFamily="34" charset="0"/>
              </a:rPr>
              <a:t>59 countries </a:t>
            </a:r>
            <a:r>
              <a:rPr lang="en-US" dirty="0">
                <a:latin typeface="Arial" pitchFamily="34" charset="0"/>
                <a:cs typeface="Arial" pitchFamily="34" charset="0"/>
              </a:rPr>
              <a:t>are contributing to LISA</a:t>
            </a:r>
            <a:r>
              <a:rPr lang="en-US" dirty="0" smtClean="0">
                <a:latin typeface="Arial" pitchFamily="34" charset="0"/>
                <a:cs typeface="Arial" pitchFamily="34" charset="0"/>
              </a:rPr>
              <a:t>.</a:t>
            </a:r>
          </a:p>
          <a:p>
            <a:pPr lvl="0" algn="just"/>
            <a:r>
              <a:rPr lang="en-US" dirty="0">
                <a:latin typeface="Arial" pitchFamily="34" charset="0"/>
                <a:cs typeface="Arial" pitchFamily="34" charset="0"/>
              </a:rPr>
              <a:t>It has been found that </a:t>
            </a:r>
            <a:r>
              <a:rPr lang="en-US" b="1" dirty="0">
                <a:latin typeface="Arial" pitchFamily="34" charset="0"/>
                <a:cs typeface="Arial" pitchFamily="34" charset="0"/>
              </a:rPr>
              <a:t>UK (1457) is the leading country of publication followed by US (914),</a:t>
            </a:r>
            <a:r>
              <a:rPr lang="en-US" dirty="0">
                <a:latin typeface="Arial" pitchFamily="34" charset="0"/>
                <a:cs typeface="Arial" pitchFamily="34" charset="0"/>
              </a:rPr>
              <a:t> Poland and Singapore (59), Serbia (52), Spain and Saudi Arabia (50), </a:t>
            </a:r>
            <a:r>
              <a:rPr lang="en-US" dirty="0" err="1">
                <a:latin typeface="Arial" pitchFamily="34" charset="0"/>
                <a:cs typeface="Arial" pitchFamily="34" charset="0"/>
              </a:rPr>
              <a:t>Pietermaritz</a:t>
            </a:r>
            <a:r>
              <a:rPr lang="en-US" dirty="0">
                <a:latin typeface="Arial" pitchFamily="34" charset="0"/>
                <a:cs typeface="Arial" pitchFamily="34" charset="0"/>
              </a:rPr>
              <a:t> (48), New Zealand (47), Kuwait (41), Myanmar (40), Sweden (39), Philippines (38), Vietnam (37), Philadelphia, Portugal, Russia (36), South Africa(34), Nigeria (33), Japan, Australia, Turkey, Zambia (32), Austria (27), Bulgaria, Canada, Kentucky, Baltimore (25), Algeria and China (24), Bangladesh (23), Argentina (22), Hungary (21), Belgium and Finland (20), Botswana and Maldives (19), Germany (18), Afghanistan, Alabama, Egypt, Pakistan (17), Ireland (16), Chile (14), France (13), Nepal (12), Indonesia and Iran (11), Greece (10), Kansas and Illinois (09), </a:t>
            </a:r>
            <a:r>
              <a:rPr lang="en-US" b="1" dirty="0">
                <a:latin typeface="Arial" pitchFamily="34" charset="0"/>
                <a:cs typeface="Arial" pitchFamily="34" charset="0"/>
              </a:rPr>
              <a:t>Jordon (05) and Israel and Jamaica (04).</a:t>
            </a:r>
          </a:p>
          <a:p>
            <a:endParaRPr lang="en-US" dirty="0"/>
          </a:p>
        </p:txBody>
      </p:sp>
      <p:sp>
        <p:nvSpPr>
          <p:cNvPr id="3" name="Rectangle 2"/>
          <p:cNvSpPr/>
          <p:nvPr/>
        </p:nvSpPr>
        <p:spPr>
          <a:xfrm>
            <a:off x="381000" y="4302919"/>
            <a:ext cx="7696200" cy="1754326"/>
          </a:xfrm>
          <a:prstGeom prst="rect">
            <a:avLst/>
          </a:prstGeom>
        </p:spPr>
        <p:txBody>
          <a:bodyPr wrap="square">
            <a:spAutoFit/>
          </a:bodyPr>
          <a:lstStyle/>
          <a:p>
            <a:pPr lvl="0" algn="just"/>
            <a:r>
              <a:rPr lang="en-US" b="1" dirty="0">
                <a:latin typeface="Arial" pitchFamily="34" charset="0"/>
                <a:cs typeface="Arial" pitchFamily="34" charset="0"/>
              </a:rPr>
              <a:t>Authorship pattern of 2005 for LIS research </a:t>
            </a:r>
            <a:r>
              <a:rPr lang="en-US" dirty="0">
                <a:latin typeface="Arial" pitchFamily="34" charset="0"/>
                <a:cs typeface="Arial" pitchFamily="34" charset="0"/>
              </a:rPr>
              <a:t>was studied and it was found that in 2005 articles written by </a:t>
            </a:r>
            <a:r>
              <a:rPr lang="en-US" b="1" dirty="0">
                <a:latin typeface="Arial" pitchFamily="34" charset="0"/>
                <a:cs typeface="Arial" pitchFamily="34" charset="0"/>
              </a:rPr>
              <a:t>two authors jointly (1405) were published maximum times followed by articles written by one author (1215); articles written by three authors (920) and articles written by more than three authors (244).</a:t>
            </a:r>
          </a:p>
          <a:p>
            <a:r>
              <a:rPr lang="en-US" dirty="0">
                <a:latin typeface="Arial" pitchFamily="34" charset="0"/>
                <a:cs typeface="Arial" pitchFamily="34" charset="0"/>
              </a:rPr>
              <a:t> </a:t>
            </a:r>
          </a:p>
        </p:txBody>
      </p:sp>
    </p:spTree>
    <p:extLst>
      <p:ext uri="{BB962C8B-B14F-4D97-AF65-F5344CB8AC3E}">
        <p14:creationId xmlns:p14="http://schemas.microsoft.com/office/powerpoint/2010/main" val="4009049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229600" cy="6740307"/>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2006, focus on literature was Online library services (443); </a:t>
            </a:r>
            <a:r>
              <a:rPr lang="en-US" dirty="0">
                <a:latin typeface="Arial" pitchFamily="34" charset="0"/>
                <a:cs typeface="Arial" pitchFamily="34" charset="0"/>
              </a:rPr>
              <a:t>computer science applications (431); online information retrieval (975); information management (257); libraries and archives (248) and world wide web (239) whereas none of the article was written on artificial intelligence. The </a:t>
            </a:r>
            <a:r>
              <a:rPr lang="en-US" b="1" dirty="0">
                <a:latin typeface="Arial" pitchFamily="34" charset="0"/>
                <a:cs typeface="Arial" pitchFamily="34" charset="0"/>
              </a:rPr>
              <a:t>least written subject were biographies (02); </a:t>
            </a:r>
            <a:r>
              <a:rPr lang="en-US" dirty="0">
                <a:latin typeface="Arial" pitchFamily="34" charset="0"/>
                <a:cs typeface="Arial" pitchFamily="34" charset="0"/>
              </a:rPr>
              <a:t>case studies (05); book reviews (06); information centers and learning organizations (09) and telecommunication (11).</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In </a:t>
            </a:r>
            <a:r>
              <a:rPr lang="en-US" b="1" dirty="0">
                <a:latin typeface="Arial" pitchFamily="34" charset="0"/>
                <a:cs typeface="Arial" pitchFamily="34" charset="0"/>
              </a:rPr>
              <a:t>2006, 2266 out of 3712 articles were from journals; 1458 were with specific features; 05 were case studies and 8 were from periodical other than journals</a:t>
            </a:r>
            <a:r>
              <a:rPr lang="en-US" dirty="0">
                <a:latin typeface="Arial" pitchFamily="34" charset="0"/>
                <a:cs typeface="Arial" pitchFamily="34" charset="0"/>
              </a:rPr>
              <a:t>.</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In </a:t>
            </a:r>
            <a:r>
              <a:rPr lang="en-US" b="1" dirty="0">
                <a:latin typeface="Arial" pitchFamily="34" charset="0"/>
                <a:cs typeface="Arial" pitchFamily="34" charset="0"/>
              </a:rPr>
              <a:t>2006, 3235 articles were with references; 1545 with tables; 1392 with graphs and charts; 1323 with illustrations and diagrams and 189 articles were without any additional feature</a:t>
            </a:r>
            <a:r>
              <a:rPr lang="en-US" b="1" dirty="0" smtClean="0">
                <a:latin typeface="Arial" pitchFamily="34" charset="0"/>
                <a:cs typeface="Arial" pitchFamily="34" charset="0"/>
              </a:rPr>
              <a:t>.</a:t>
            </a:r>
          </a:p>
          <a:p>
            <a:pPr lvl="0" algn="just"/>
            <a:endParaRPr lang="en-US" dirty="0" smtClean="0">
              <a:latin typeface="Arial" pitchFamily="34" charset="0"/>
              <a:cs typeface="Arial" pitchFamily="34" charset="0"/>
            </a:endParaRPr>
          </a:p>
          <a:p>
            <a:pPr algn="just"/>
            <a:r>
              <a:rPr lang="en-US" dirty="0">
                <a:latin typeface="Arial" pitchFamily="34" charset="0"/>
                <a:cs typeface="Arial" pitchFamily="34" charset="0"/>
              </a:rPr>
              <a:t>In </a:t>
            </a:r>
            <a:r>
              <a:rPr lang="en-US" b="1" dirty="0">
                <a:latin typeface="Arial" pitchFamily="34" charset="0"/>
                <a:cs typeface="Arial" pitchFamily="34" charset="0"/>
              </a:rPr>
              <a:t>2006, total 39 periodicals contributed </a:t>
            </a:r>
            <a:r>
              <a:rPr lang="en-US" dirty="0">
                <a:latin typeface="Arial" pitchFamily="34" charset="0"/>
                <a:cs typeface="Arial" pitchFamily="34" charset="0"/>
              </a:rPr>
              <a:t>for LIS Research in LISA. </a:t>
            </a:r>
            <a:r>
              <a:rPr lang="en-US" b="1" dirty="0">
                <a:latin typeface="Arial" pitchFamily="34" charset="0"/>
                <a:cs typeface="Arial" pitchFamily="34" charset="0"/>
              </a:rPr>
              <a:t>The leading periodicals are International journal of Information Management (107); </a:t>
            </a:r>
            <a:r>
              <a:rPr lang="en-US" dirty="0">
                <a:latin typeface="Arial" pitchFamily="34" charset="0"/>
                <a:cs typeface="Arial" pitchFamily="34" charset="0"/>
              </a:rPr>
              <a:t>followed by Bottom Line and E-JASL (96); Journal of the American Society for Information Science and Technology (95) and Archival Science (85). The </a:t>
            </a:r>
            <a:r>
              <a:rPr lang="en-US" b="1" dirty="0">
                <a:latin typeface="Arial" pitchFamily="34" charset="0"/>
                <a:cs typeface="Arial" pitchFamily="34" charset="0"/>
              </a:rPr>
              <a:t>low contributions are made by Journal of Academic Librarianship (28); </a:t>
            </a:r>
            <a:r>
              <a:rPr lang="en-US" dirty="0">
                <a:latin typeface="Arial" pitchFamily="34" charset="0"/>
                <a:cs typeface="Arial" pitchFamily="34" charset="0"/>
              </a:rPr>
              <a:t>Collection Building (29); Online (30); Information Visualization (31) and Journal of Information Capital (32).</a:t>
            </a:r>
          </a:p>
          <a:p>
            <a:pPr lvl="0" algn="just"/>
            <a:endParaRPr lang="en-US" dirty="0">
              <a:latin typeface="Arial" pitchFamily="34" charset="0"/>
              <a:cs typeface="Arial" pitchFamily="34" charset="0"/>
            </a:endParaRPr>
          </a:p>
        </p:txBody>
      </p:sp>
    </p:spTree>
    <p:extLst>
      <p:ext uri="{BB962C8B-B14F-4D97-AF65-F5344CB8AC3E}">
        <p14:creationId xmlns:p14="http://schemas.microsoft.com/office/powerpoint/2010/main" val="313581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924800" cy="5909310"/>
          </a:xfrm>
          <a:prstGeom prst="rect">
            <a:avLst/>
          </a:prstGeom>
        </p:spPr>
        <p:txBody>
          <a:bodyPr wrap="square">
            <a:spAutoFit/>
          </a:bodyPr>
          <a:lstStyle/>
          <a:p>
            <a:pPr lvl="0" algn="just"/>
            <a:r>
              <a:rPr lang="en-US" dirty="0">
                <a:latin typeface="Arial" pitchFamily="34" charset="0"/>
                <a:cs typeface="Arial" pitchFamily="34" charset="0"/>
              </a:rPr>
              <a:t>Total </a:t>
            </a:r>
            <a:r>
              <a:rPr lang="en-US" b="1" dirty="0">
                <a:latin typeface="Arial" pitchFamily="34" charset="0"/>
                <a:cs typeface="Arial" pitchFamily="34" charset="0"/>
              </a:rPr>
              <a:t>25 publishers</a:t>
            </a:r>
            <a:r>
              <a:rPr lang="en-US" dirty="0">
                <a:latin typeface="Arial" pitchFamily="34" charset="0"/>
                <a:cs typeface="Arial" pitchFamily="34" charset="0"/>
              </a:rPr>
              <a:t> were mentioned for contributing for LIS Research in LISA. In 2005</a:t>
            </a:r>
            <a:r>
              <a:rPr lang="en-US" b="1" dirty="0">
                <a:latin typeface="Arial" pitchFamily="34" charset="0"/>
                <a:cs typeface="Arial" pitchFamily="34" charset="0"/>
              </a:rPr>
              <a:t>, leading publishers are Elsevier Inc. (127);</a:t>
            </a:r>
            <a:r>
              <a:rPr lang="en-US" dirty="0">
                <a:latin typeface="Arial" pitchFamily="34" charset="0"/>
                <a:cs typeface="Arial" pitchFamily="34" charset="0"/>
              </a:rPr>
              <a:t> John Willey &amp; Sons Inc. (115); Springer Science and Business Media (101); Cambridge University Press (91); Oxford University Press (81); Wiley Periodicals Inc. (77) The </a:t>
            </a:r>
            <a:r>
              <a:rPr lang="en-US" b="1" dirty="0">
                <a:latin typeface="Arial" pitchFamily="34" charset="0"/>
                <a:cs typeface="Arial" pitchFamily="34" charset="0"/>
              </a:rPr>
              <a:t>lowest contribution were made by </a:t>
            </a:r>
            <a:r>
              <a:rPr lang="en-US" b="1" dirty="0" err="1">
                <a:latin typeface="Arial" pitchFamily="34" charset="0"/>
                <a:cs typeface="Arial" pitchFamily="34" charset="0"/>
              </a:rPr>
              <a:t>Inderscience</a:t>
            </a:r>
            <a:r>
              <a:rPr lang="en-US" b="1" dirty="0">
                <a:latin typeface="Arial" pitchFamily="34" charset="0"/>
                <a:cs typeface="Arial" pitchFamily="34" charset="0"/>
              </a:rPr>
              <a:t> Enterprises Ltd. (02); </a:t>
            </a:r>
            <a:r>
              <a:rPr lang="en-US" dirty="0">
                <a:latin typeface="Arial" pitchFamily="34" charset="0"/>
                <a:cs typeface="Arial" pitchFamily="34" charset="0"/>
              </a:rPr>
              <a:t>followed by Drug Information Association (09) and E L </a:t>
            </a:r>
            <a:r>
              <a:rPr lang="en-US" dirty="0" err="1">
                <a:latin typeface="Arial" pitchFamily="34" charset="0"/>
                <a:cs typeface="Arial" pitchFamily="34" charset="0"/>
              </a:rPr>
              <a:t>Kurdyla</a:t>
            </a:r>
            <a:r>
              <a:rPr lang="en-US" dirty="0">
                <a:latin typeface="Arial" pitchFamily="34" charset="0"/>
                <a:cs typeface="Arial" pitchFamily="34" charset="0"/>
              </a:rPr>
              <a:t> Publishing (20).</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Regarding </a:t>
            </a:r>
            <a:r>
              <a:rPr lang="en-US" b="1" dirty="0">
                <a:latin typeface="Arial" pitchFamily="34" charset="0"/>
                <a:cs typeface="Arial" pitchFamily="34" charset="0"/>
              </a:rPr>
              <a:t>place of publication</a:t>
            </a:r>
            <a:r>
              <a:rPr lang="en-US" dirty="0">
                <a:latin typeface="Arial" pitchFamily="34" charset="0"/>
                <a:cs typeface="Arial" pitchFamily="34" charset="0"/>
              </a:rPr>
              <a:t>, it was found that </a:t>
            </a:r>
            <a:r>
              <a:rPr lang="en-US" b="1" dirty="0">
                <a:latin typeface="Arial" pitchFamily="34" charset="0"/>
                <a:cs typeface="Arial" pitchFamily="34" charset="0"/>
              </a:rPr>
              <a:t>maximum articles are published from UK (566) </a:t>
            </a:r>
            <a:r>
              <a:rPr lang="en-US" dirty="0">
                <a:latin typeface="Arial" pitchFamily="34" charset="0"/>
                <a:cs typeface="Arial" pitchFamily="34" charset="0"/>
              </a:rPr>
              <a:t>followed by US (545), Russia (76), Chile (59), Argentina (57), Alabama (46) and Singapore (44). Whereas least number of articles were published from Nepal (01); Vietnam (02); Kuwait (05); Philadelphia (07); Jamaica (09) and Afghanistan, Iran, Pakistan and Zambia (10).</a:t>
            </a:r>
          </a:p>
          <a:p>
            <a:pPr algn="just"/>
            <a:r>
              <a:rPr lang="en-US" dirty="0">
                <a:latin typeface="Arial" pitchFamily="34" charset="0"/>
                <a:cs typeface="Arial" pitchFamily="34" charset="0"/>
              </a:rPr>
              <a:t> </a:t>
            </a:r>
          </a:p>
          <a:p>
            <a:pPr lvl="0" algn="just"/>
            <a:r>
              <a:rPr lang="en-US" b="1" dirty="0">
                <a:latin typeface="Arial" pitchFamily="34" charset="0"/>
                <a:cs typeface="Arial" pitchFamily="34" charset="0"/>
              </a:rPr>
              <a:t>Authorship pattern of 2006 </a:t>
            </a:r>
            <a:r>
              <a:rPr lang="en-US" dirty="0">
                <a:latin typeface="Arial" pitchFamily="34" charset="0"/>
                <a:cs typeface="Arial" pitchFamily="34" charset="0"/>
              </a:rPr>
              <a:t>for LIS research was studied and it was found that in 2006 articles </a:t>
            </a:r>
            <a:r>
              <a:rPr lang="en-US" b="1" dirty="0">
                <a:latin typeface="Arial" pitchFamily="34" charset="0"/>
                <a:cs typeface="Arial" pitchFamily="34" charset="0"/>
              </a:rPr>
              <a:t>written by single author (1399) were published maximum times followed by articles written jointly by two authors (1275); articles written by three authors (685) and articles written by more than three authors (428).</a:t>
            </a:r>
          </a:p>
          <a:p>
            <a:pPr algn="just"/>
            <a:r>
              <a:rPr lang="en-US" dirty="0">
                <a:latin typeface="Arial" pitchFamily="34" charset="0"/>
                <a:cs typeface="Arial" pitchFamily="34" charset="0"/>
              </a:rPr>
              <a:t> </a:t>
            </a:r>
          </a:p>
        </p:txBody>
      </p:sp>
    </p:spTree>
    <p:extLst>
      <p:ext uri="{BB962C8B-B14F-4D97-AF65-F5344CB8AC3E}">
        <p14:creationId xmlns:p14="http://schemas.microsoft.com/office/powerpoint/2010/main" val="3742823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52400"/>
            <a:ext cx="6324600" cy="523220"/>
          </a:xfrm>
          <a:prstGeom prst="rect">
            <a:avLst/>
          </a:prstGeom>
        </p:spPr>
        <p:txBody>
          <a:bodyPr wrap="square">
            <a:spAutoFit/>
          </a:bodyPr>
          <a:lstStyle/>
          <a:p>
            <a:r>
              <a:rPr lang="en-US" sz="2800" b="1" dirty="0" smtClean="0"/>
              <a:t>Sample Record of LISA Database</a:t>
            </a:r>
            <a:endParaRPr lang="en-US" sz="2800" dirty="0"/>
          </a:p>
        </p:txBody>
      </p:sp>
      <p:pic>
        <p:nvPicPr>
          <p:cNvPr id="4" name="Picture 3"/>
          <p:cNvPicPr/>
          <p:nvPr/>
        </p:nvPicPr>
        <p:blipFill>
          <a:blip r:embed="rId2"/>
          <a:srcRect/>
          <a:stretch>
            <a:fillRect/>
          </a:stretch>
        </p:blipFill>
        <p:spPr bwMode="auto">
          <a:xfrm>
            <a:off x="304800" y="993140"/>
            <a:ext cx="8610600" cy="56362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381000"/>
            <a:ext cx="3082895" cy="400110"/>
          </a:xfrm>
          <a:prstGeom prst="rect">
            <a:avLst/>
          </a:prstGeom>
        </p:spPr>
        <p:txBody>
          <a:bodyPr wrap="none">
            <a:spAutoFit/>
          </a:bodyPr>
          <a:lstStyle/>
          <a:p>
            <a:pPr lvl="1"/>
            <a:r>
              <a:rPr lang="en-US" sz="2000" b="1" dirty="0">
                <a:solidFill>
                  <a:schemeClr val="accent1">
                    <a:lumMod val="75000"/>
                  </a:schemeClr>
                </a:solidFill>
                <a:latin typeface="Arial" pitchFamily="34" charset="0"/>
                <a:cs typeface="Arial" pitchFamily="34" charset="0"/>
              </a:rPr>
              <a:t>LIS Research (2007)</a:t>
            </a:r>
            <a:endParaRPr lang="en-US" sz="2000" dirty="0">
              <a:solidFill>
                <a:schemeClr val="accent1">
                  <a:lumMod val="75000"/>
                </a:schemeClr>
              </a:solidFill>
              <a:latin typeface="Arial" pitchFamily="34" charset="0"/>
              <a:cs typeface="Arial" pitchFamily="34" charset="0"/>
            </a:endParaRPr>
          </a:p>
        </p:txBody>
      </p:sp>
      <p:sp>
        <p:nvSpPr>
          <p:cNvPr id="3" name="Rectangle 2"/>
          <p:cNvSpPr/>
          <p:nvPr/>
        </p:nvSpPr>
        <p:spPr>
          <a:xfrm>
            <a:off x="381000" y="990600"/>
            <a:ext cx="7772400" cy="4247317"/>
          </a:xfrm>
          <a:prstGeom prst="rect">
            <a:avLst/>
          </a:prstGeom>
        </p:spPr>
        <p:txBody>
          <a:bodyPr wrap="square">
            <a:spAutoFit/>
          </a:bodyPr>
          <a:lstStyle/>
          <a:p>
            <a:pPr lvl="0" algn="just"/>
            <a:r>
              <a:rPr lang="en-US" b="1" dirty="0">
                <a:latin typeface="Arial" pitchFamily="34" charset="0"/>
                <a:cs typeface="Arial" pitchFamily="34" charset="0"/>
              </a:rPr>
              <a:t>In 2007</a:t>
            </a:r>
            <a:r>
              <a:rPr lang="en-US" dirty="0">
                <a:latin typeface="Arial" pitchFamily="34" charset="0"/>
                <a:cs typeface="Arial" pitchFamily="34" charset="0"/>
              </a:rPr>
              <a:t>, </a:t>
            </a:r>
            <a:r>
              <a:rPr lang="en-US" b="1" dirty="0">
                <a:latin typeface="Arial" pitchFamily="34" charset="0"/>
                <a:cs typeface="Arial" pitchFamily="34" charset="0"/>
              </a:rPr>
              <a:t>focus was paid to library technology (305); </a:t>
            </a:r>
            <a:r>
              <a:rPr lang="en-US" dirty="0">
                <a:latin typeface="Arial" pitchFamily="34" charset="0"/>
                <a:cs typeface="Arial" pitchFamily="34" charset="0"/>
              </a:rPr>
              <a:t>education (280); technical services (220); online library services (216); copyright and legal issues (190) and case studies (184). The subjects that were </a:t>
            </a:r>
            <a:r>
              <a:rPr lang="en-US" b="1" dirty="0">
                <a:latin typeface="Arial" pitchFamily="34" charset="0"/>
                <a:cs typeface="Arial" pitchFamily="34" charset="0"/>
              </a:rPr>
              <a:t>less covered were telecommunication (02);</a:t>
            </a:r>
            <a:r>
              <a:rPr lang="en-US" dirty="0">
                <a:latin typeface="Arial" pitchFamily="34" charset="0"/>
                <a:cs typeface="Arial" pitchFamily="34" charset="0"/>
              </a:rPr>
              <a:t> artificial intelligence (10); biographies (14); internet technology (30) and knowledge organization and management (33).</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In </a:t>
            </a:r>
            <a:r>
              <a:rPr lang="en-US" b="1" dirty="0">
                <a:latin typeface="Arial" pitchFamily="34" charset="0"/>
                <a:cs typeface="Arial" pitchFamily="34" charset="0"/>
              </a:rPr>
              <a:t>2007, 1940 out of 3243 articles were chosen from journals, 999 were from specific feature; 184 were case studies and 10 were from periodicals other than journals.</a:t>
            </a:r>
          </a:p>
          <a:p>
            <a:pPr algn="just"/>
            <a:r>
              <a:rPr lang="en-US" dirty="0">
                <a:latin typeface="Arial" pitchFamily="34" charset="0"/>
                <a:cs typeface="Arial" pitchFamily="34" charset="0"/>
              </a:rPr>
              <a:t> </a:t>
            </a:r>
          </a:p>
          <a:p>
            <a:pPr lvl="0" algn="just"/>
            <a:r>
              <a:rPr lang="en-US" b="1" dirty="0">
                <a:latin typeface="Arial" pitchFamily="34" charset="0"/>
                <a:cs typeface="Arial" pitchFamily="34" charset="0"/>
              </a:rPr>
              <a:t>In 2007, 2924 articles were with references; 1946 with tables; 1577 with graphs and charts; 1298 with illustrations or diagrams and 195 were without any additional feature.</a:t>
            </a:r>
          </a:p>
          <a:p>
            <a:pPr algn="just"/>
            <a:r>
              <a:rPr lang="en-US" b="1" dirty="0">
                <a:latin typeface="Arial" pitchFamily="34" charset="0"/>
                <a:cs typeface="Arial" pitchFamily="34" charset="0"/>
              </a:rPr>
              <a:t> </a:t>
            </a:r>
          </a:p>
        </p:txBody>
      </p:sp>
    </p:spTree>
    <p:extLst>
      <p:ext uri="{BB962C8B-B14F-4D97-AF65-F5344CB8AC3E}">
        <p14:creationId xmlns:p14="http://schemas.microsoft.com/office/powerpoint/2010/main" val="712755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7924800" cy="2031325"/>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2007, total 39 periodicals</a:t>
            </a:r>
            <a:r>
              <a:rPr lang="en-US" dirty="0">
                <a:latin typeface="Arial" pitchFamily="34" charset="0"/>
                <a:cs typeface="Arial" pitchFamily="34" charset="0"/>
              </a:rPr>
              <a:t> contributed for LIS Research in LISA. Among these, </a:t>
            </a:r>
            <a:r>
              <a:rPr lang="en-US" b="1" dirty="0">
                <a:latin typeface="Arial" pitchFamily="34" charset="0"/>
                <a:cs typeface="Arial" pitchFamily="34" charset="0"/>
              </a:rPr>
              <a:t>leading periodicals are European Journal of Information Systems (103); </a:t>
            </a:r>
            <a:r>
              <a:rPr lang="en-US" dirty="0">
                <a:latin typeface="Arial" pitchFamily="34" charset="0"/>
                <a:cs typeface="Arial" pitchFamily="34" charset="0"/>
              </a:rPr>
              <a:t>followed by </a:t>
            </a:r>
            <a:r>
              <a:rPr lang="en-US" dirty="0" err="1">
                <a:latin typeface="Arial" pitchFamily="34" charset="0"/>
                <a:cs typeface="Arial" pitchFamily="34" charset="0"/>
              </a:rPr>
              <a:t>Aridane</a:t>
            </a:r>
            <a:r>
              <a:rPr lang="en-US" dirty="0">
                <a:latin typeface="Arial" pitchFamily="34" charset="0"/>
                <a:cs typeface="Arial" pitchFamily="34" charset="0"/>
              </a:rPr>
              <a:t> (79); IEEE Intelligent Systems (69) and Information Resources Management Journal (65). The </a:t>
            </a:r>
            <a:r>
              <a:rPr lang="en-US" b="1" dirty="0">
                <a:latin typeface="Arial" pitchFamily="34" charset="0"/>
                <a:cs typeface="Arial" pitchFamily="34" charset="0"/>
              </a:rPr>
              <a:t>less contribution was made by 01 African Journal of Library, Achieves and information Science; </a:t>
            </a:r>
            <a:r>
              <a:rPr lang="en-US" dirty="0">
                <a:latin typeface="Arial" pitchFamily="34" charset="0"/>
                <a:cs typeface="Arial" pitchFamily="34" charset="0"/>
              </a:rPr>
              <a:t>Artificial Intelligence (06); Archival Science (09) and Business Information Alert (14).</a:t>
            </a:r>
          </a:p>
        </p:txBody>
      </p:sp>
      <p:sp>
        <p:nvSpPr>
          <p:cNvPr id="3" name="Rectangle 2"/>
          <p:cNvSpPr/>
          <p:nvPr/>
        </p:nvSpPr>
        <p:spPr>
          <a:xfrm>
            <a:off x="573741" y="2842631"/>
            <a:ext cx="7696200" cy="1200329"/>
          </a:xfrm>
          <a:prstGeom prst="rect">
            <a:avLst/>
          </a:prstGeom>
        </p:spPr>
        <p:txBody>
          <a:bodyPr wrap="square">
            <a:spAutoFit/>
          </a:bodyPr>
          <a:lstStyle/>
          <a:p>
            <a:pPr lvl="0" algn="just"/>
            <a:r>
              <a:rPr lang="en-US" dirty="0">
                <a:latin typeface="Arial" pitchFamily="34" charset="0"/>
                <a:cs typeface="Arial" pitchFamily="34" charset="0"/>
              </a:rPr>
              <a:t>Among </a:t>
            </a:r>
            <a:r>
              <a:rPr lang="en-US" b="1" dirty="0">
                <a:latin typeface="Arial" pitchFamily="34" charset="0"/>
                <a:cs typeface="Arial" pitchFamily="34" charset="0"/>
              </a:rPr>
              <a:t>25 leading publishers</a:t>
            </a:r>
            <a:r>
              <a:rPr lang="en-US" dirty="0">
                <a:latin typeface="Arial" pitchFamily="34" charset="0"/>
                <a:cs typeface="Arial" pitchFamily="34" charset="0"/>
              </a:rPr>
              <a:t>, most prolific in the year 2007 were </a:t>
            </a:r>
            <a:r>
              <a:rPr lang="en-US" b="1" dirty="0">
                <a:latin typeface="Arial" pitchFamily="34" charset="0"/>
                <a:cs typeface="Arial" pitchFamily="34" charset="0"/>
              </a:rPr>
              <a:t>John Hopkins University Press (145)</a:t>
            </a:r>
            <a:r>
              <a:rPr lang="en-US" dirty="0">
                <a:latin typeface="Arial" pitchFamily="34" charset="0"/>
                <a:cs typeface="Arial" pitchFamily="34" charset="0"/>
              </a:rPr>
              <a:t>, Emerald (141); Springer Science and Business Media (82); Taylor and Francis (74); McGraw Hill Education (70) and Wiley Periodical Inc. (68).</a:t>
            </a:r>
          </a:p>
        </p:txBody>
      </p:sp>
      <p:sp>
        <p:nvSpPr>
          <p:cNvPr id="4" name="Rectangle 3"/>
          <p:cNvSpPr/>
          <p:nvPr/>
        </p:nvSpPr>
        <p:spPr>
          <a:xfrm>
            <a:off x="685800" y="4267200"/>
            <a:ext cx="7467600" cy="1200329"/>
          </a:xfrm>
          <a:prstGeom prst="rect">
            <a:avLst/>
          </a:prstGeom>
        </p:spPr>
        <p:txBody>
          <a:bodyPr wrap="square">
            <a:spAutoFit/>
          </a:bodyPr>
          <a:lstStyle/>
          <a:p>
            <a:pPr lvl="0"/>
            <a:r>
              <a:rPr lang="en-US" dirty="0">
                <a:latin typeface="Arial" pitchFamily="34" charset="0"/>
                <a:cs typeface="Arial" pitchFamily="34" charset="0"/>
              </a:rPr>
              <a:t>In 2007, </a:t>
            </a:r>
            <a:r>
              <a:rPr lang="en-US" b="1" dirty="0">
                <a:latin typeface="Arial" pitchFamily="34" charset="0"/>
                <a:cs typeface="Arial" pitchFamily="34" charset="0"/>
              </a:rPr>
              <a:t>maximum articles were published from UK (255)</a:t>
            </a:r>
            <a:r>
              <a:rPr lang="en-US" dirty="0">
                <a:latin typeface="Arial" pitchFamily="34" charset="0"/>
                <a:cs typeface="Arial" pitchFamily="34" charset="0"/>
              </a:rPr>
              <a:t> followed by US (205); Chile (54), Canada (51) and Russia (47).Least number of articles were published from Iran (02), Myanmar and Pakistan (03), Portugal (06), </a:t>
            </a:r>
            <a:r>
              <a:rPr lang="en-US" b="1" dirty="0">
                <a:latin typeface="Arial" pitchFamily="34" charset="0"/>
                <a:cs typeface="Arial" pitchFamily="34" charset="0"/>
              </a:rPr>
              <a:t>Egypt and Israel (07).</a:t>
            </a:r>
          </a:p>
        </p:txBody>
      </p:sp>
    </p:spTree>
    <p:extLst>
      <p:ext uri="{BB962C8B-B14F-4D97-AF65-F5344CB8AC3E}">
        <p14:creationId xmlns:p14="http://schemas.microsoft.com/office/powerpoint/2010/main" val="24516459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315200" cy="1754326"/>
          </a:xfrm>
          <a:prstGeom prst="rect">
            <a:avLst/>
          </a:prstGeom>
        </p:spPr>
        <p:txBody>
          <a:bodyPr wrap="square">
            <a:spAutoFit/>
          </a:bodyPr>
          <a:lstStyle/>
          <a:p>
            <a:pPr lvl="0" algn="just"/>
            <a:r>
              <a:rPr lang="en-US" b="1" dirty="0">
                <a:latin typeface="Arial" pitchFamily="34" charset="0"/>
                <a:cs typeface="Arial" pitchFamily="34" charset="0"/>
              </a:rPr>
              <a:t>Authorship pattern of 2007</a:t>
            </a:r>
            <a:r>
              <a:rPr lang="en-US" dirty="0">
                <a:latin typeface="Arial" pitchFamily="34" charset="0"/>
                <a:cs typeface="Arial" pitchFamily="34" charset="0"/>
              </a:rPr>
              <a:t> for LIS research was studied and it was found that in 2007 articles written by </a:t>
            </a:r>
            <a:r>
              <a:rPr lang="en-US" b="1" dirty="0">
                <a:latin typeface="Arial" pitchFamily="34" charset="0"/>
                <a:cs typeface="Arial" pitchFamily="34" charset="0"/>
              </a:rPr>
              <a:t>single author (1417) were published maximum times followed by articles written jointly by two authors (1084); articles written by three authors (488) and articles written by more than three authors (255</a:t>
            </a:r>
            <a:r>
              <a:rPr lang="en-US" b="1" dirty="0"/>
              <a:t>).</a:t>
            </a:r>
          </a:p>
          <a:p>
            <a:r>
              <a:rPr lang="en-US" dirty="0"/>
              <a:t> </a:t>
            </a:r>
          </a:p>
        </p:txBody>
      </p:sp>
      <p:sp>
        <p:nvSpPr>
          <p:cNvPr id="3" name="Rectangle 2"/>
          <p:cNvSpPr/>
          <p:nvPr/>
        </p:nvSpPr>
        <p:spPr>
          <a:xfrm>
            <a:off x="2362199" y="2075480"/>
            <a:ext cx="3087705" cy="400110"/>
          </a:xfrm>
          <a:prstGeom prst="rect">
            <a:avLst/>
          </a:prstGeom>
        </p:spPr>
        <p:txBody>
          <a:bodyPr wrap="none">
            <a:spAutoFit/>
          </a:bodyPr>
          <a:lstStyle/>
          <a:p>
            <a:pPr lvl="1"/>
            <a:r>
              <a:rPr lang="en-US" sz="2000" b="1" dirty="0">
                <a:solidFill>
                  <a:schemeClr val="accent1">
                    <a:lumMod val="75000"/>
                  </a:schemeClr>
                </a:solidFill>
                <a:latin typeface="Arial" pitchFamily="34" charset="0"/>
                <a:cs typeface="Arial" pitchFamily="34" charset="0"/>
              </a:rPr>
              <a:t>LIS Research (2008</a:t>
            </a:r>
            <a:r>
              <a:rPr lang="en-US" b="1" dirty="0"/>
              <a:t>)</a:t>
            </a:r>
            <a:endParaRPr lang="en-US" dirty="0"/>
          </a:p>
        </p:txBody>
      </p:sp>
      <p:sp>
        <p:nvSpPr>
          <p:cNvPr id="4" name="Rectangle 3"/>
          <p:cNvSpPr/>
          <p:nvPr/>
        </p:nvSpPr>
        <p:spPr>
          <a:xfrm>
            <a:off x="649941" y="2529378"/>
            <a:ext cx="7391400" cy="4247317"/>
          </a:xfrm>
          <a:prstGeom prst="rect">
            <a:avLst/>
          </a:prstGeom>
        </p:spPr>
        <p:txBody>
          <a:bodyPr wrap="square">
            <a:spAutoFit/>
          </a:bodyPr>
          <a:lstStyle/>
          <a:p>
            <a:pPr lvl="0" algn="just"/>
            <a:r>
              <a:rPr lang="en-US" dirty="0" smtClean="0">
                <a:latin typeface="Arial" pitchFamily="34" charset="0"/>
                <a:cs typeface="Arial" pitchFamily="34" charset="0"/>
              </a:rPr>
              <a:t>In </a:t>
            </a:r>
            <a:r>
              <a:rPr lang="en-US" b="1" dirty="0" smtClean="0">
                <a:latin typeface="Arial" pitchFamily="34" charset="0"/>
                <a:cs typeface="Arial" pitchFamily="34" charset="0"/>
              </a:rPr>
              <a:t>2008,</a:t>
            </a:r>
            <a:r>
              <a:rPr lang="en-US" dirty="0" smtClean="0">
                <a:latin typeface="Arial" pitchFamily="34" charset="0"/>
                <a:cs typeface="Arial" pitchFamily="34" charset="0"/>
              </a:rPr>
              <a:t> </a:t>
            </a:r>
            <a:r>
              <a:rPr lang="en-US" b="1" dirty="0" smtClean="0">
                <a:latin typeface="Arial" pitchFamily="34" charset="0"/>
                <a:cs typeface="Arial" pitchFamily="34" charset="0"/>
              </a:rPr>
              <a:t>majority of the articles were written on online library services (321); </a:t>
            </a:r>
            <a:r>
              <a:rPr lang="en-US" dirty="0" smtClean="0">
                <a:latin typeface="Arial" pitchFamily="34" charset="0"/>
                <a:cs typeface="Arial" pitchFamily="34" charset="0"/>
              </a:rPr>
              <a:t>online information retrieval (213); world wide web (187); research (147) and publishing and book selling (142). The </a:t>
            </a:r>
            <a:r>
              <a:rPr lang="en-US" b="1" dirty="0" smtClean="0">
                <a:latin typeface="Arial" pitchFamily="34" charset="0"/>
                <a:cs typeface="Arial" pitchFamily="34" charset="0"/>
              </a:rPr>
              <a:t>less covered subjects were biographies and technical services (02); </a:t>
            </a:r>
            <a:r>
              <a:rPr lang="en-US" dirty="0" smtClean="0">
                <a:latin typeface="Arial" pitchFamily="34" charset="0"/>
                <a:cs typeface="Arial" pitchFamily="34" charset="0"/>
              </a:rPr>
              <a:t>telecommunication (04) and copyright and legal issues and records management (06).</a:t>
            </a:r>
          </a:p>
          <a:p>
            <a:pPr lvl="0" algn="just"/>
            <a:endParaRPr lang="en-US" dirty="0" smtClean="0">
              <a:latin typeface="Arial" pitchFamily="34" charset="0"/>
              <a:cs typeface="Arial" pitchFamily="34" charset="0"/>
            </a:endParaRPr>
          </a:p>
          <a:p>
            <a:pPr lvl="0"/>
            <a:r>
              <a:rPr lang="en-US" dirty="0"/>
              <a:t>In </a:t>
            </a:r>
            <a:r>
              <a:rPr lang="en-US" b="1" dirty="0">
                <a:latin typeface="Arial" pitchFamily="34" charset="0"/>
                <a:cs typeface="Arial" pitchFamily="34" charset="0"/>
              </a:rPr>
              <a:t>2008, 2484 out of 3233 were taken from journal, 709 on specific feature; 26 were case studies and 10 from periodical other than journal.</a:t>
            </a:r>
          </a:p>
          <a:p>
            <a:r>
              <a:rPr lang="en-US" dirty="0"/>
              <a:t> </a:t>
            </a:r>
          </a:p>
          <a:p>
            <a:pPr algn="just"/>
            <a:r>
              <a:rPr lang="en-US" dirty="0">
                <a:latin typeface="Arial" pitchFamily="34" charset="0"/>
                <a:cs typeface="Arial" pitchFamily="34" charset="0"/>
              </a:rPr>
              <a:t>In </a:t>
            </a:r>
            <a:r>
              <a:rPr lang="en-US" b="1" dirty="0">
                <a:latin typeface="Arial" pitchFamily="34" charset="0"/>
                <a:cs typeface="Arial" pitchFamily="34" charset="0"/>
              </a:rPr>
              <a:t>2008, 2936 articles were with references; 2126 with tables; 1693 with graphs and charts; 1558 with illustrations or diagrams and 134 were without any additional feature.</a:t>
            </a:r>
          </a:p>
          <a:p>
            <a:pPr lvl="0" algn="just"/>
            <a:endParaRPr lang="en-US" dirty="0">
              <a:latin typeface="Arial" pitchFamily="34" charset="0"/>
              <a:cs typeface="Arial" pitchFamily="34" charset="0"/>
            </a:endParaRPr>
          </a:p>
        </p:txBody>
      </p:sp>
    </p:spTree>
    <p:extLst>
      <p:ext uri="{BB962C8B-B14F-4D97-AF65-F5344CB8AC3E}">
        <p14:creationId xmlns:p14="http://schemas.microsoft.com/office/powerpoint/2010/main" val="38123704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7346"/>
            <a:ext cx="8458200" cy="6463308"/>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2008, only 30 journals</a:t>
            </a:r>
            <a:r>
              <a:rPr lang="en-US" dirty="0">
                <a:latin typeface="Arial" pitchFamily="34" charset="0"/>
                <a:cs typeface="Arial" pitchFamily="34" charset="0"/>
              </a:rPr>
              <a:t> contributed for LIS research in LISA. The </a:t>
            </a:r>
            <a:r>
              <a:rPr lang="en-US" b="1" dirty="0">
                <a:latin typeface="Arial" pitchFamily="34" charset="0"/>
                <a:cs typeface="Arial" pitchFamily="34" charset="0"/>
              </a:rPr>
              <a:t>leading periodicals are College and Research Libraries and Bottom Line that had contributed 159 articles;</a:t>
            </a:r>
            <a:r>
              <a:rPr lang="en-US" dirty="0">
                <a:latin typeface="Arial" pitchFamily="34" charset="0"/>
                <a:cs typeface="Arial" pitchFamily="34" charset="0"/>
              </a:rPr>
              <a:t> followed by </a:t>
            </a:r>
            <a:r>
              <a:rPr lang="en-US" dirty="0" err="1">
                <a:latin typeface="Arial" pitchFamily="34" charset="0"/>
                <a:cs typeface="Arial" pitchFamily="34" charset="0"/>
              </a:rPr>
              <a:t>Feliciter</a:t>
            </a:r>
            <a:r>
              <a:rPr lang="en-US" dirty="0">
                <a:latin typeface="Arial" pitchFamily="34" charset="0"/>
                <a:cs typeface="Arial" pitchFamily="34" charset="0"/>
              </a:rPr>
              <a:t> (153); Journal of Academic Librarianship and American Libraries (146); Electronic and Information Technology (124) and Cataloguing and Classification Quarterly (116). The </a:t>
            </a:r>
            <a:r>
              <a:rPr lang="en-US" b="1" dirty="0">
                <a:latin typeface="Arial" pitchFamily="34" charset="0"/>
                <a:cs typeface="Arial" pitchFamily="34" charset="0"/>
              </a:rPr>
              <a:t>less contributions are made by Evidence based library and information practice (42) </a:t>
            </a:r>
            <a:r>
              <a:rPr lang="en-US" dirty="0">
                <a:latin typeface="Arial" pitchFamily="34" charset="0"/>
                <a:cs typeface="Arial" pitchFamily="34" charset="0"/>
              </a:rPr>
              <a:t>and Chinese Librarianship (34).</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Among </a:t>
            </a:r>
            <a:r>
              <a:rPr lang="en-US" b="1" dirty="0">
                <a:latin typeface="Arial" pitchFamily="34" charset="0"/>
                <a:cs typeface="Arial" pitchFamily="34" charset="0"/>
              </a:rPr>
              <a:t>25 leading publishers</a:t>
            </a:r>
            <a:r>
              <a:rPr lang="en-US" dirty="0">
                <a:latin typeface="Arial" pitchFamily="34" charset="0"/>
                <a:cs typeface="Arial" pitchFamily="34" charset="0"/>
              </a:rPr>
              <a:t>, </a:t>
            </a:r>
            <a:r>
              <a:rPr lang="en-US" b="1" dirty="0">
                <a:latin typeface="Arial" pitchFamily="34" charset="0"/>
                <a:cs typeface="Arial" pitchFamily="34" charset="0"/>
              </a:rPr>
              <a:t>most prolific in the year 2007 were John Hopkins University Press (141), </a:t>
            </a:r>
            <a:r>
              <a:rPr lang="en-US" dirty="0">
                <a:latin typeface="Arial" pitchFamily="34" charset="0"/>
                <a:cs typeface="Arial" pitchFamily="34" charset="0"/>
              </a:rPr>
              <a:t>Wiley Periodical Inc. (125);Emerald (124); Sage Publications (123); Oxford University Press (100); Springer Science and Business Media (99); Elsevier Inc.  (96</a:t>
            </a:r>
            <a:r>
              <a:rPr lang="en-US" dirty="0" smtClean="0">
                <a:latin typeface="Arial" pitchFamily="34" charset="0"/>
                <a:cs typeface="Arial" pitchFamily="34" charset="0"/>
              </a:rPr>
              <a:t>).</a:t>
            </a:r>
          </a:p>
          <a:p>
            <a:pPr lvl="0" algn="just"/>
            <a:endParaRPr lang="en-US" dirty="0" smtClean="0">
              <a:latin typeface="Arial" pitchFamily="34" charset="0"/>
              <a:cs typeface="Arial" pitchFamily="34" charset="0"/>
            </a:endParaRPr>
          </a:p>
          <a:p>
            <a:pPr lvl="0" algn="just"/>
            <a:r>
              <a:rPr lang="en-US" dirty="0" smtClean="0">
                <a:latin typeface="Arial" pitchFamily="34" charset="0"/>
                <a:cs typeface="Arial" pitchFamily="34" charset="0"/>
              </a:rPr>
              <a:t>In </a:t>
            </a:r>
            <a:r>
              <a:rPr lang="en-US" b="1" dirty="0" smtClean="0">
                <a:latin typeface="Arial" pitchFamily="34" charset="0"/>
                <a:cs typeface="Arial" pitchFamily="34" charset="0"/>
              </a:rPr>
              <a:t>2008, maximum number of articles were published from UK (172): </a:t>
            </a:r>
            <a:r>
              <a:rPr lang="en-US" dirty="0" smtClean="0">
                <a:latin typeface="Arial" pitchFamily="34" charset="0"/>
                <a:cs typeface="Arial" pitchFamily="34" charset="0"/>
              </a:rPr>
              <a:t>US (151) Vietnam (58) and Australia (41). </a:t>
            </a:r>
            <a:r>
              <a:rPr lang="en-US" b="1" dirty="0" smtClean="0">
                <a:latin typeface="Arial" pitchFamily="34" charset="0"/>
                <a:cs typeface="Arial" pitchFamily="34" charset="0"/>
              </a:rPr>
              <a:t>Least number of articles were published from Columbia SC (01)</a:t>
            </a:r>
            <a:r>
              <a:rPr lang="en-US" dirty="0" smtClean="0">
                <a:latin typeface="Arial" pitchFamily="34" charset="0"/>
                <a:cs typeface="Arial" pitchFamily="34" charset="0"/>
              </a:rPr>
              <a:t>, Jamaica (02); Kansas, Indonesia, Illinois (03) and Alabama, Bangladesh, New Zealand and Serbia (04).</a:t>
            </a:r>
          </a:p>
          <a:p>
            <a:pPr algn="just"/>
            <a:r>
              <a:rPr lang="en-US" dirty="0">
                <a:latin typeface="Arial" pitchFamily="34" charset="0"/>
                <a:cs typeface="Arial" pitchFamily="34" charset="0"/>
              </a:rPr>
              <a:t> </a:t>
            </a:r>
          </a:p>
          <a:p>
            <a:pPr lvl="0" algn="just"/>
            <a:r>
              <a:rPr lang="en-US" b="1" dirty="0">
                <a:latin typeface="Arial" pitchFamily="34" charset="0"/>
                <a:cs typeface="Arial" pitchFamily="34" charset="0"/>
              </a:rPr>
              <a:t>Authorship pattern of 2008 </a:t>
            </a:r>
            <a:r>
              <a:rPr lang="en-US" dirty="0">
                <a:latin typeface="Arial" pitchFamily="34" charset="0"/>
                <a:cs typeface="Arial" pitchFamily="34" charset="0"/>
              </a:rPr>
              <a:t>for LIS research was studied and it was found that in 2008 articles written by </a:t>
            </a:r>
            <a:r>
              <a:rPr lang="en-US" b="1" dirty="0">
                <a:latin typeface="Arial" pitchFamily="34" charset="0"/>
                <a:cs typeface="Arial" pitchFamily="34" charset="0"/>
              </a:rPr>
              <a:t>single author (986) were published maximum times followed by articles written jointly by two authors (642); articles written by three authors (598) and articles written by more than three authors (159).</a:t>
            </a:r>
          </a:p>
          <a:p>
            <a:pPr lvl="0" algn="just"/>
            <a:endParaRPr lang="en-US" b="1" dirty="0">
              <a:latin typeface="Arial" pitchFamily="34" charset="0"/>
              <a:cs typeface="Arial" pitchFamily="34" charset="0"/>
            </a:endParaRPr>
          </a:p>
        </p:txBody>
      </p:sp>
    </p:spTree>
    <p:extLst>
      <p:ext uri="{BB962C8B-B14F-4D97-AF65-F5344CB8AC3E}">
        <p14:creationId xmlns:p14="http://schemas.microsoft.com/office/powerpoint/2010/main" val="22044759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965" y="184666"/>
            <a:ext cx="3082895" cy="400110"/>
          </a:xfrm>
          <a:prstGeom prst="rect">
            <a:avLst/>
          </a:prstGeom>
        </p:spPr>
        <p:txBody>
          <a:bodyPr wrap="none">
            <a:spAutoFit/>
          </a:bodyPr>
          <a:lstStyle/>
          <a:p>
            <a:pPr lvl="1"/>
            <a:r>
              <a:rPr lang="en-US" sz="2000" b="1" dirty="0">
                <a:solidFill>
                  <a:schemeClr val="accent1">
                    <a:lumMod val="75000"/>
                  </a:schemeClr>
                </a:solidFill>
                <a:latin typeface="Arial" pitchFamily="34" charset="0"/>
                <a:cs typeface="Arial" pitchFamily="34" charset="0"/>
              </a:rPr>
              <a:t>LIS Research (2009)</a:t>
            </a:r>
            <a:endParaRPr lang="en-US" sz="2000" dirty="0">
              <a:solidFill>
                <a:schemeClr val="accent1">
                  <a:lumMod val="75000"/>
                </a:schemeClr>
              </a:solidFill>
              <a:latin typeface="Arial" pitchFamily="34" charset="0"/>
              <a:cs typeface="Arial" pitchFamily="34" charset="0"/>
            </a:endParaRPr>
          </a:p>
        </p:txBody>
      </p:sp>
      <p:sp>
        <p:nvSpPr>
          <p:cNvPr id="3" name="Rectangle 2"/>
          <p:cNvSpPr/>
          <p:nvPr/>
        </p:nvSpPr>
        <p:spPr>
          <a:xfrm>
            <a:off x="304800" y="685800"/>
            <a:ext cx="7772400" cy="3139321"/>
          </a:xfrm>
          <a:prstGeom prst="rect">
            <a:avLst/>
          </a:prstGeom>
        </p:spPr>
        <p:txBody>
          <a:bodyPr wrap="square">
            <a:spAutoFit/>
          </a:bodyPr>
          <a:lstStyle/>
          <a:p>
            <a:r>
              <a:rPr lang="en-US" b="1" dirty="0"/>
              <a:t> </a:t>
            </a:r>
            <a:endParaRPr lang="en-US" dirty="0"/>
          </a:p>
          <a:p>
            <a:pPr lvl="0" algn="just"/>
            <a:r>
              <a:rPr lang="en-US" dirty="0">
                <a:latin typeface="Arial" pitchFamily="34" charset="0"/>
                <a:cs typeface="Arial" pitchFamily="34" charset="0"/>
              </a:rPr>
              <a:t>In </a:t>
            </a:r>
            <a:r>
              <a:rPr lang="en-US" b="1" dirty="0">
                <a:latin typeface="Arial" pitchFamily="34" charset="0"/>
                <a:cs typeface="Arial" pitchFamily="34" charset="0"/>
              </a:rPr>
              <a:t>2009, 3621 articles were abstracted, among these 310 were abstracted on library resources</a:t>
            </a:r>
            <a:r>
              <a:rPr lang="en-US" dirty="0">
                <a:latin typeface="Arial" pitchFamily="34" charset="0"/>
                <a:cs typeface="Arial" pitchFamily="34" charset="0"/>
              </a:rPr>
              <a:t>; 246 on case studies; 240 on library management; 229 on online library services; 210 on library use and users; 165 on research. Other articles are 133 on telecommunication; </a:t>
            </a:r>
            <a:r>
              <a:rPr lang="en-US" b="1" dirty="0">
                <a:latin typeface="Arial" pitchFamily="34" charset="0"/>
                <a:cs typeface="Arial" pitchFamily="34" charset="0"/>
              </a:rPr>
              <a:t>17 on technical services</a:t>
            </a:r>
            <a:r>
              <a:rPr lang="en-US" dirty="0">
                <a:latin typeface="Arial" pitchFamily="34" charset="0"/>
                <a:cs typeface="Arial" pitchFamily="34" charset="0"/>
              </a:rPr>
              <a:t>; 34 on academic libraries; 38 on knowledge organization and management; and 40 on copyright and legal issues.</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In 2009, </a:t>
            </a:r>
            <a:r>
              <a:rPr lang="en-US" b="1" dirty="0">
                <a:latin typeface="Arial" pitchFamily="34" charset="0"/>
                <a:cs typeface="Arial" pitchFamily="34" charset="0"/>
              </a:rPr>
              <a:t>3189 out of 3621 are journal articles; 161 are specific features; 202 are case studies and 71 are from periodicals other than journals</a:t>
            </a:r>
            <a:r>
              <a:rPr lang="en-US" dirty="0"/>
              <a:t>.</a:t>
            </a:r>
          </a:p>
        </p:txBody>
      </p:sp>
      <p:sp>
        <p:nvSpPr>
          <p:cNvPr id="4" name="Rectangle 3"/>
          <p:cNvSpPr/>
          <p:nvPr/>
        </p:nvSpPr>
        <p:spPr>
          <a:xfrm>
            <a:off x="304800" y="4191000"/>
            <a:ext cx="7467600" cy="1200329"/>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2009, leading publishers were Scientific Publishing Services (159); </a:t>
            </a:r>
            <a:r>
              <a:rPr lang="en-US" dirty="0">
                <a:latin typeface="Arial" pitchFamily="34" charset="0"/>
                <a:cs typeface="Arial" pitchFamily="34" charset="0"/>
              </a:rPr>
              <a:t>Springer Science and Business Media (146); McGraw Hill Education (142); John Hopkins University Press (123); Blackwell Publishers and Haworth Press </a:t>
            </a:r>
            <a:r>
              <a:rPr lang="en-US" dirty="0" err="1">
                <a:latin typeface="Arial" pitchFamily="34" charset="0"/>
                <a:cs typeface="Arial" pitchFamily="34" charset="0"/>
              </a:rPr>
              <a:t>Inc</a:t>
            </a:r>
            <a:r>
              <a:rPr lang="en-US" dirty="0">
                <a:latin typeface="Arial" pitchFamily="34" charset="0"/>
                <a:cs typeface="Arial" pitchFamily="34" charset="0"/>
              </a:rPr>
              <a:t> (117) and Taylor and Francis (106).</a:t>
            </a:r>
          </a:p>
        </p:txBody>
      </p:sp>
    </p:spTree>
    <p:extLst>
      <p:ext uri="{BB962C8B-B14F-4D97-AF65-F5344CB8AC3E}">
        <p14:creationId xmlns:p14="http://schemas.microsoft.com/office/powerpoint/2010/main" val="31622463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305800" cy="1200329"/>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2009, most prolific publisher </a:t>
            </a:r>
            <a:r>
              <a:rPr lang="en-US" dirty="0">
                <a:latin typeface="Arial" pitchFamily="34" charset="0"/>
                <a:cs typeface="Arial" pitchFamily="34" charset="0"/>
              </a:rPr>
              <a:t>for LIS Research for LISA is </a:t>
            </a:r>
            <a:r>
              <a:rPr lang="en-US" b="1" dirty="0">
                <a:latin typeface="Arial" pitchFamily="34" charset="0"/>
                <a:cs typeface="Arial" pitchFamily="34" charset="0"/>
              </a:rPr>
              <a:t>US (299); UK (262); </a:t>
            </a:r>
            <a:r>
              <a:rPr lang="en-US" dirty="0">
                <a:latin typeface="Arial" pitchFamily="34" charset="0"/>
                <a:cs typeface="Arial" pitchFamily="34" charset="0"/>
              </a:rPr>
              <a:t>Portugal (29); Serbia (27); Singapore (24); Austria (22); Saudi Arabia, Japan and Poland (21) and Alabama (20</a:t>
            </a:r>
            <a:r>
              <a:rPr lang="en-US" dirty="0"/>
              <a:t>).</a:t>
            </a:r>
          </a:p>
          <a:p>
            <a:r>
              <a:rPr lang="en-US" dirty="0"/>
              <a:t> </a:t>
            </a:r>
          </a:p>
        </p:txBody>
      </p:sp>
      <p:sp>
        <p:nvSpPr>
          <p:cNvPr id="3" name="Rectangle 2"/>
          <p:cNvSpPr/>
          <p:nvPr/>
        </p:nvSpPr>
        <p:spPr>
          <a:xfrm>
            <a:off x="228600" y="1676400"/>
            <a:ext cx="8077200" cy="1477328"/>
          </a:xfrm>
          <a:prstGeom prst="rect">
            <a:avLst/>
          </a:prstGeom>
        </p:spPr>
        <p:txBody>
          <a:bodyPr wrap="square">
            <a:spAutoFit/>
          </a:bodyPr>
          <a:lstStyle/>
          <a:p>
            <a:pPr lvl="0" algn="just"/>
            <a:r>
              <a:rPr lang="en-US" b="1" dirty="0">
                <a:latin typeface="Arial" pitchFamily="34" charset="0"/>
                <a:cs typeface="Arial" pitchFamily="34" charset="0"/>
              </a:rPr>
              <a:t>Authorship pattern of 2009 for LIS research </a:t>
            </a:r>
            <a:r>
              <a:rPr lang="en-US" dirty="0">
                <a:latin typeface="Arial" pitchFamily="34" charset="0"/>
                <a:cs typeface="Arial" pitchFamily="34" charset="0"/>
              </a:rPr>
              <a:t>was studied and it was found that in 2009 articles written by </a:t>
            </a:r>
            <a:r>
              <a:rPr lang="en-US" b="1" dirty="0">
                <a:latin typeface="Arial" pitchFamily="34" charset="0"/>
                <a:cs typeface="Arial" pitchFamily="34" charset="0"/>
              </a:rPr>
              <a:t>single author (1567) were published maximum times followed by articles written by three authors (919); articles written jointly by two authors (919) and articles written by more than three authors (514).</a:t>
            </a:r>
          </a:p>
        </p:txBody>
      </p:sp>
      <p:sp>
        <p:nvSpPr>
          <p:cNvPr id="4" name="Rectangle 3"/>
          <p:cNvSpPr/>
          <p:nvPr/>
        </p:nvSpPr>
        <p:spPr>
          <a:xfrm>
            <a:off x="2667000" y="3234480"/>
            <a:ext cx="3082895" cy="400110"/>
          </a:xfrm>
          <a:prstGeom prst="rect">
            <a:avLst/>
          </a:prstGeom>
        </p:spPr>
        <p:txBody>
          <a:bodyPr wrap="none">
            <a:spAutoFit/>
          </a:bodyPr>
          <a:lstStyle/>
          <a:p>
            <a:pPr lvl="1"/>
            <a:r>
              <a:rPr lang="en-US" sz="2000" b="1" dirty="0">
                <a:solidFill>
                  <a:schemeClr val="accent1">
                    <a:lumMod val="75000"/>
                  </a:schemeClr>
                </a:solidFill>
                <a:latin typeface="Arial" pitchFamily="34" charset="0"/>
                <a:cs typeface="Arial" pitchFamily="34" charset="0"/>
              </a:rPr>
              <a:t>LIS Research (2010)</a:t>
            </a:r>
            <a:endParaRPr lang="en-US" sz="2000" dirty="0">
              <a:solidFill>
                <a:schemeClr val="accent1">
                  <a:lumMod val="75000"/>
                </a:schemeClr>
              </a:solidFill>
              <a:latin typeface="Arial" pitchFamily="34" charset="0"/>
              <a:cs typeface="Arial" pitchFamily="34" charset="0"/>
            </a:endParaRPr>
          </a:p>
        </p:txBody>
      </p:sp>
      <p:sp>
        <p:nvSpPr>
          <p:cNvPr id="5" name="Rectangle 4"/>
          <p:cNvSpPr/>
          <p:nvPr/>
        </p:nvSpPr>
        <p:spPr>
          <a:xfrm>
            <a:off x="533400" y="3634590"/>
            <a:ext cx="7848600" cy="2862322"/>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2010</a:t>
            </a:r>
            <a:r>
              <a:rPr lang="en-US" dirty="0">
                <a:latin typeface="Arial" pitchFamily="34" charset="0"/>
                <a:cs typeface="Arial" pitchFamily="34" charset="0"/>
              </a:rPr>
              <a:t>, total 2834 articles were abstracted. Among these </a:t>
            </a:r>
            <a:r>
              <a:rPr lang="en-US" b="1" dirty="0">
                <a:latin typeface="Arial" pitchFamily="34" charset="0"/>
                <a:cs typeface="Arial" pitchFamily="34" charset="0"/>
              </a:rPr>
              <a:t>146 articles were abstracted on information technology and internet technology</a:t>
            </a:r>
            <a:r>
              <a:rPr lang="en-US" dirty="0">
                <a:latin typeface="Arial" pitchFamily="34" charset="0"/>
                <a:cs typeface="Arial" pitchFamily="34" charset="0"/>
              </a:rPr>
              <a:t>; 122 on computer science applications; 125 on copyright and legal issues and 116 on research. The other subjects are 22 on medical information; 42 on education; 48 on records management and biographies and </a:t>
            </a:r>
            <a:r>
              <a:rPr lang="en-US" b="1" dirty="0">
                <a:latin typeface="Arial" pitchFamily="34" charset="0"/>
                <a:cs typeface="Arial" pitchFamily="34" charset="0"/>
              </a:rPr>
              <a:t>21 on case studies</a:t>
            </a:r>
            <a:r>
              <a:rPr lang="en-US" dirty="0" smtClean="0">
                <a:latin typeface="Arial" pitchFamily="34" charset="0"/>
                <a:cs typeface="Arial" pitchFamily="34" charset="0"/>
              </a:rPr>
              <a:t>.</a:t>
            </a:r>
          </a:p>
          <a:p>
            <a:pPr lvl="0" algn="just"/>
            <a:endParaRPr lang="en-US" dirty="0" smtClean="0">
              <a:latin typeface="Arial" pitchFamily="34" charset="0"/>
              <a:cs typeface="Arial" pitchFamily="34" charset="0"/>
            </a:endParaRPr>
          </a:p>
          <a:p>
            <a:pPr algn="just"/>
            <a:r>
              <a:rPr lang="en-US" dirty="0">
                <a:latin typeface="Arial" pitchFamily="34" charset="0"/>
                <a:cs typeface="Arial" pitchFamily="34" charset="0"/>
              </a:rPr>
              <a:t>In </a:t>
            </a:r>
            <a:r>
              <a:rPr lang="en-US" b="1" dirty="0">
                <a:latin typeface="Arial" pitchFamily="34" charset="0"/>
                <a:cs typeface="Arial" pitchFamily="34" charset="0"/>
              </a:rPr>
              <a:t>2010</a:t>
            </a:r>
            <a:r>
              <a:rPr lang="en-US" dirty="0">
                <a:latin typeface="Arial" pitchFamily="34" charset="0"/>
                <a:cs typeface="Arial" pitchFamily="34" charset="0"/>
              </a:rPr>
              <a:t>, </a:t>
            </a:r>
            <a:r>
              <a:rPr lang="en-US" b="1" dirty="0">
                <a:latin typeface="Arial" pitchFamily="34" charset="0"/>
                <a:cs typeface="Arial" pitchFamily="34" charset="0"/>
              </a:rPr>
              <a:t>2570 out of 2834 are journal articles; 135 are features; 51 are case studies and 52 are from periodicals other than journals</a:t>
            </a:r>
            <a:r>
              <a:rPr lang="en-US" b="1" dirty="0"/>
              <a:t>.</a:t>
            </a:r>
          </a:p>
          <a:p>
            <a:pPr lvl="0" algn="just"/>
            <a:endParaRPr lang="en-US" dirty="0">
              <a:latin typeface="Arial" pitchFamily="34" charset="0"/>
              <a:cs typeface="Arial" pitchFamily="34" charset="0"/>
            </a:endParaRPr>
          </a:p>
        </p:txBody>
      </p:sp>
    </p:spTree>
    <p:extLst>
      <p:ext uri="{BB962C8B-B14F-4D97-AF65-F5344CB8AC3E}">
        <p14:creationId xmlns:p14="http://schemas.microsoft.com/office/powerpoint/2010/main" val="2417228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35846"/>
            <a:ext cx="7924800" cy="5632311"/>
          </a:xfrm>
          <a:prstGeom prst="rect">
            <a:avLst/>
          </a:prstGeom>
        </p:spPr>
        <p:txBody>
          <a:bodyPr wrap="square">
            <a:spAutoFit/>
          </a:bodyPr>
          <a:lstStyle/>
          <a:p>
            <a:pPr lvl="0" algn="just"/>
            <a:r>
              <a:rPr lang="en-US" dirty="0">
                <a:latin typeface="Arial" pitchFamily="34" charset="0"/>
                <a:cs typeface="Arial" pitchFamily="34" charset="0"/>
              </a:rPr>
              <a:t>In </a:t>
            </a:r>
            <a:r>
              <a:rPr lang="en-US" b="1" dirty="0">
                <a:latin typeface="Arial" pitchFamily="34" charset="0"/>
                <a:cs typeface="Arial" pitchFamily="34" charset="0"/>
              </a:rPr>
              <a:t>2010, 2731 articles were with references; 1709 with tables; 1224 were with graphs and charts; 1287 with illustrations or diagrams and 143 were without any additional feature.</a:t>
            </a:r>
          </a:p>
          <a:p>
            <a:pPr algn="just"/>
            <a:r>
              <a:rPr lang="en-US" dirty="0">
                <a:latin typeface="Arial" pitchFamily="34" charset="0"/>
                <a:cs typeface="Arial" pitchFamily="34" charset="0"/>
              </a:rPr>
              <a:t> </a:t>
            </a:r>
          </a:p>
          <a:p>
            <a:pPr lvl="0" algn="just"/>
            <a:r>
              <a:rPr lang="en-US" dirty="0">
                <a:latin typeface="Arial" pitchFamily="34" charset="0"/>
                <a:cs typeface="Arial" pitchFamily="34" charset="0"/>
              </a:rPr>
              <a:t>In 2010, </a:t>
            </a:r>
            <a:r>
              <a:rPr lang="en-US" b="1" dirty="0">
                <a:latin typeface="Arial" pitchFamily="34" charset="0"/>
                <a:cs typeface="Arial" pitchFamily="34" charset="0"/>
              </a:rPr>
              <a:t>27 journals contributed for LIS Research in LISA. Among these, the leading periodicals are Information technology (117); </a:t>
            </a:r>
            <a:r>
              <a:rPr lang="en-US" dirty="0">
                <a:latin typeface="Arial" pitchFamily="34" charset="0"/>
                <a:cs typeface="Arial" pitchFamily="34" charset="0"/>
              </a:rPr>
              <a:t>Library Management (107); Cataloguing and Classification Quarterly (94); Evidence based library and information practice (86) and </a:t>
            </a:r>
            <a:r>
              <a:rPr lang="en-US" dirty="0" err="1">
                <a:latin typeface="Arial" pitchFamily="34" charset="0"/>
                <a:cs typeface="Arial" pitchFamily="34" charset="0"/>
              </a:rPr>
              <a:t>Interlending</a:t>
            </a:r>
            <a:r>
              <a:rPr lang="en-US" dirty="0">
                <a:latin typeface="Arial" pitchFamily="34" charset="0"/>
                <a:cs typeface="Arial" pitchFamily="34" charset="0"/>
              </a:rPr>
              <a:t> Document Supply (81). The </a:t>
            </a:r>
            <a:r>
              <a:rPr lang="en-US" b="1" dirty="0">
                <a:latin typeface="Arial" pitchFamily="34" charset="0"/>
                <a:cs typeface="Arial" pitchFamily="34" charset="0"/>
              </a:rPr>
              <a:t>low contributions were made by online information reviews (23); </a:t>
            </a:r>
            <a:r>
              <a:rPr lang="en-US" dirty="0">
                <a:latin typeface="Arial" pitchFamily="34" charset="0"/>
                <a:cs typeface="Arial" pitchFamily="34" charset="0"/>
              </a:rPr>
              <a:t>Journal of Library Administration (32); Library Philosophy and Practice (34); Journal of the American Society for Information Science and Technology (37) and Journal of Academic Librarianship and Journal of We Librarianship (42</a:t>
            </a:r>
            <a:r>
              <a:rPr lang="en-US" dirty="0" smtClean="0">
                <a:latin typeface="Arial" pitchFamily="34" charset="0"/>
                <a:cs typeface="Arial" pitchFamily="34" charset="0"/>
              </a:rPr>
              <a:t>).</a:t>
            </a:r>
          </a:p>
          <a:p>
            <a:pPr lvl="0" algn="just"/>
            <a:endParaRPr lang="en-US" dirty="0" smtClean="0">
              <a:latin typeface="Arial" pitchFamily="34" charset="0"/>
              <a:cs typeface="Arial" pitchFamily="34" charset="0"/>
            </a:endParaRPr>
          </a:p>
          <a:p>
            <a:pPr algn="just"/>
            <a:r>
              <a:rPr lang="en-US" dirty="0">
                <a:latin typeface="Arial" pitchFamily="34" charset="0"/>
                <a:cs typeface="Arial" pitchFamily="34" charset="0"/>
              </a:rPr>
              <a:t>In </a:t>
            </a:r>
            <a:r>
              <a:rPr lang="en-US" b="1" dirty="0">
                <a:latin typeface="Arial" pitchFamily="34" charset="0"/>
                <a:cs typeface="Arial" pitchFamily="34" charset="0"/>
              </a:rPr>
              <a:t>2010, most prolific publishers are Emerald (334); Springer Science and Business Media (252); Cambridge University Press (208); Oxford University Press (190);John Hopkins University Press (162); McGraw Hill Education (160); Scientific Publishing Services (144)  and Taylor and Francis (143).</a:t>
            </a:r>
          </a:p>
          <a:p>
            <a:pPr lvl="0" algn="just"/>
            <a:endParaRPr lang="en-US" dirty="0">
              <a:latin typeface="Arial" pitchFamily="34" charset="0"/>
              <a:cs typeface="Arial" pitchFamily="34" charset="0"/>
            </a:endParaRPr>
          </a:p>
        </p:txBody>
      </p:sp>
    </p:spTree>
    <p:extLst>
      <p:ext uri="{BB962C8B-B14F-4D97-AF65-F5344CB8AC3E}">
        <p14:creationId xmlns:p14="http://schemas.microsoft.com/office/powerpoint/2010/main" val="39246139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848600" cy="1754326"/>
          </a:xfrm>
          <a:prstGeom prst="rect">
            <a:avLst/>
          </a:prstGeom>
        </p:spPr>
        <p:txBody>
          <a:bodyPr wrap="square">
            <a:spAutoFit/>
          </a:bodyPr>
          <a:lstStyle/>
          <a:p>
            <a:pPr lvl="0" algn="just"/>
            <a:r>
              <a:rPr lang="en-US" dirty="0" smtClean="0">
                <a:latin typeface="Arial" pitchFamily="34" charset="0"/>
                <a:cs typeface="Arial" pitchFamily="34" charset="0"/>
              </a:rPr>
              <a:t>Among the </a:t>
            </a:r>
            <a:r>
              <a:rPr lang="en-US" b="1" dirty="0" smtClean="0">
                <a:latin typeface="Arial" pitchFamily="34" charset="0"/>
                <a:cs typeface="Arial" pitchFamily="34" charset="0"/>
              </a:rPr>
              <a:t>country of publisher, maximum 200 articles are published from US followed by UK (148 articles), </a:t>
            </a:r>
            <a:r>
              <a:rPr lang="en-US" dirty="0" smtClean="0">
                <a:latin typeface="Arial" pitchFamily="34" charset="0"/>
                <a:cs typeface="Arial" pitchFamily="34" charset="0"/>
              </a:rPr>
              <a:t>Canada (46 articles), Saudi Arabia (35 articles) and Netherlands (31 articles) whereas less number of articles were published from Kansas (01 article), Argentina, Kentucky, Serbia, Afghanistan, Baltimore, China and Kuwait with 03 articles</a:t>
            </a:r>
            <a:r>
              <a:rPr lang="en-US" dirty="0" smtClean="0"/>
              <a:t>.</a:t>
            </a:r>
          </a:p>
          <a:p>
            <a:r>
              <a:rPr lang="en-US" dirty="0"/>
              <a:t> </a:t>
            </a:r>
          </a:p>
        </p:txBody>
      </p:sp>
      <p:sp>
        <p:nvSpPr>
          <p:cNvPr id="3" name="Rectangle 2"/>
          <p:cNvSpPr/>
          <p:nvPr/>
        </p:nvSpPr>
        <p:spPr>
          <a:xfrm>
            <a:off x="649940" y="1997839"/>
            <a:ext cx="7732059" cy="1754326"/>
          </a:xfrm>
          <a:prstGeom prst="rect">
            <a:avLst/>
          </a:prstGeom>
        </p:spPr>
        <p:txBody>
          <a:bodyPr wrap="square">
            <a:spAutoFit/>
          </a:bodyPr>
          <a:lstStyle/>
          <a:p>
            <a:pPr lvl="0" algn="just"/>
            <a:r>
              <a:rPr lang="en-US" b="1" dirty="0">
                <a:latin typeface="Arial" pitchFamily="34" charset="0"/>
                <a:cs typeface="Arial" pitchFamily="34" charset="0"/>
              </a:rPr>
              <a:t>Authorship pattern of 2010 </a:t>
            </a:r>
            <a:r>
              <a:rPr lang="en-US" dirty="0">
                <a:latin typeface="Arial" pitchFamily="34" charset="0"/>
                <a:cs typeface="Arial" pitchFamily="34" charset="0"/>
              </a:rPr>
              <a:t>for LIS research was studied and it was found that in 2010 articles written by </a:t>
            </a:r>
            <a:r>
              <a:rPr lang="en-US" b="1" dirty="0">
                <a:latin typeface="Arial" pitchFamily="34" charset="0"/>
                <a:cs typeface="Arial" pitchFamily="34" charset="0"/>
              </a:rPr>
              <a:t>two authors jointly (971) were published maximum times</a:t>
            </a:r>
            <a:r>
              <a:rPr lang="en-US" dirty="0">
                <a:latin typeface="Arial" pitchFamily="34" charset="0"/>
                <a:cs typeface="Arial" pitchFamily="34" charset="0"/>
              </a:rPr>
              <a:t> followed by articles written by one author (935); articles written by three authors (656) and articles written by more than three authors (293).</a:t>
            </a:r>
          </a:p>
          <a:p>
            <a:pPr algn="just"/>
            <a:r>
              <a:rPr lang="en-US" b="1" dirty="0">
                <a:latin typeface="Arial" pitchFamily="34" charset="0"/>
                <a:cs typeface="Arial" pitchFamily="34" charset="0"/>
              </a:rPr>
              <a:t> </a:t>
            </a:r>
            <a:endParaRPr lang="en-US" dirty="0">
              <a:latin typeface="Arial" pitchFamily="34" charset="0"/>
              <a:cs typeface="Arial" pitchFamily="34" charset="0"/>
            </a:endParaRPr>
          </a:p>
        </p:txBody>
      </p:sp>
    </p:spTree>
    <p:extLst>
      <p:ext uri="{BB962C8B-B14F-4D97-AF65-F5344CB8AC3E}">
        <p14:creationId xmlns:p14="http://schemas.microsoft.com/office/powerpoint/2010/main" val="25446623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6526" y="612201"/>
            <a:ext cx="7620000" cy="2308324"/>
          </a:xfrm>
          <a:prstGeom prst="rect">
            <a:avLst/>
          </a:prstGeom>
        </p:spPr>
        <p:txBody>
          <a:bodyPr wrap="square">
            <a:spAutoFit/>
          </a:bodyPr>
          <a:lstStyle/>
          <a:p>
            <a:pPr algn="just"/>
            <a:r>
              <a:rPr lang="en-US" dirty="0">
                <a:latin typeface="Arial" pitchFamily="34" charset="0"/>
                <a:cs typeface="Arial" pitchFamily="34" charset="0"/>
              </a:rPr>
              <a:t>From the data, it was found that the articles on LIS education can be divided into twenty five sub subjects. Majority of the articles were written on </a:t>
            </a:r>
            <a:r>
              <a:rPr lang="en-US" b="1" dirty="0">
                <a:latin typeface="Arial" pitchFamily="34" charset="0"/>
                <a:cs typeface="Arial" pitchFamily="34" charset="0"/>
              </a:rPr>
              <a:t>Education (1072); Information Centers and Learning Organizations (818); Information technology (785); Internet Technology (776) and Library Use and Users (721).; whereas the lowest number of articles were written on Medical Information (108); Artificial Intelligence (130) and Telecommunication (184).</a:t>
            </a:r>
          </a:p>
          <a:p>
            <a:r>
              <a:rPr lang="en-US" b="1" dirty="0"/>
              <a:t> </a:t>
            </a:r>
            <a:endParaRPr lang="en-US" dirty="0"/>
          </a:p>
        </p:txBody>
      </p:sp>
      <p:sp>
        <p:nvSpPr>
          <p:cNvPr id="3" name="Rectangle 2"/>
          <p:cNvSpPr/>
          <p:nvPr/>
        </p:nvSpPr>
        <p:spPr>
          <a:xfrm>
            <a:off x="616526" y="3048000"/>
            <a:ext cx="7301345" cy="1200329"/>
          </a:xfrm>
          <a:prstGeom prst="rect">
            <a:avLst/>
          </a:prstGeom>
        </p:spPr>
        <p:txBody>
          <a:bodyPr wrap="square">
            <a:spAutoFit/>
          </a:bodyPr>
          <a:lstStyle/>
          <a:p>
            <a:pPr algn="just"/>
            <a:r>
              <a:rPr lang="en-US" dirty="0">
                <a:latin typeface="Arial" pitchFamily="34" charset="0"/>
                <a:cs typeface="Arial" pitchFamily="34" charset="0"/>
              </a:rPr>
              <a:t>From the analysis of data, it has been found that from the total articles abstracted, </a:t>
            </a:r>
            <a:r>
              <a:rPr lang="en-US" b="1" dirty="0">
                <a:latin typeface="Arial" pitchFamily="34" charset="0"/>
                <a:cs typeface="Arial" pitchFamily="34" charset="0"/>
              </a:rPr>
              <a:t>6784(56.60%) have been taken from journals, 2418 (20.17%) from specific features, 972 (8.11%) are case studies and 1563 (13.04%) are taken from periodicals other than journals</a:t>
            </a:r>
          </a:p>
        </p:txBody>
      </p:sp>
      <p:sp>
        <p:nvSpPr>
          <p:cNvPr id="4" name="Rectangle 3"/>
          <p:cNvSpPr/>
          <p:nvPr/>
        </p:nvSpPr>
        <p:spPr>
          <a:xfrm>
            <a:off x="381000" y="4876800"/>
            <a:ext cx="7391400" cy="1200329"/>
          </a:xfrm>
          <a:prstGeom prst="rect">
            <a:avLst/>
          </a:prstGeom>
        </p:spPr>
        <p:txBody>
          <a:bodyPr wrap="square">
            <a:spAutoFit/>
          </a:bodyPr>
          <a:lstStyle/>
          <a:p>
            <a:pPr algn="just"/>
            <a:r>
              <a:rPr lang="en-US" dirty="0">
                <a:latin typeface="Arial" pitchFamily="34" charset="0"/>
                <a:cs typeface="Arial" pitchFamily="34" charset="0"/>
              </a:rPr>
              <a:t>When the document features were </a:t>
            </a:r>
            <a:r>
              <a:rPr lang="en-US" dirty="0" err="1">
                <a:latin typeface="Arial" pitchFamily="34" charset="0"/>
                <a:cs typeface="Arial" pitchFamily="34" charset="0"/>
              </a:rPr>
              <a:t>analysed</a:t>
            </a:r>
            <a:r>
              <a:rPr lang="en-US" dirty="0">
                <a:latin typeface="Arial" pitchFamily="34" charset="0"/>
                <a:cs typeface="Arial" pitchFamily="34" charset="0"/>
              </a:rPr>
              <a:t>, </a:t>
            </a:r>
            <a:r>
              <a:rPr lang="en-US" b="1" dirty="0">
                <a:latin typeface="Arial" pitchFamily="34" charset="0"/>
                <a:cs typeface="Arial" pitchFamily="34" charset="0"/>
              </a:rPr>
              <a:t>it was found that total 6122 articles were with references, 3460 with tables, 3485 with graphs and charts, 3874 with illustrations or diagrams and in 1207 articles, no additional feature was given.</a:t>
            </a:r>
          </a:p>
        </p:txBody>
      </p:sp>
    </p:spTree>
    <p:extLst>
      <p:ext uri="{BB962C8B-B14F-4D97-AF65-F5344CB8AC3E}">
        <p14:creationId xmlns:p14="http://schemas.microsoft.com/office/powerpoint/2010/main" val="4165059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198" y="228600"/>
            <a:ext cx="7848600" cy="2862322"/>
          </a:xfrm>
          <a:prstGeom prst="rect">
            <a:avLst/>
          </a:prstGeom>
        </p:spPr>
        <p:txBody>
          <a:bodyPr wrap="square">
            <a:spAutoFit/>
          </a:bodyPr>
          <a:lstStyle/>
          <a:p>
            <a:pPr algn="just"/>
            <a:r>
              <a:rPr lang="en-US" dirty="0">
                <a:latin typeface="Arial" pitchFamily="34" charset="0"/>
                <a:cs typeface="Arial" pitchFamily="34" charset="0"/>
              </a:rPr>
              <a:t>From the analysis of publisher, </a:t>
            </a:r>
            <a:r>
              <a:rPr lang="en-US" dirty="0" smtClean="0">
                <a:latin typeface="Arial" pitchFamily="34" charset="0"/>
                <a:cs typeface="Arial" pitchFamily="34" charset="0"/>
              </a:rPr>
              <a:t>. </a:t>
            </a:r>
            <a:r>
              <a:rPr lang="en-US" dirty="0">
                <a:latin typeface="Arial" pitchFamily="34" charset="0"/>
                <a:cs typeface="Arial" pitchFamily="34" charset="0"/>
              </a:rPr>
              <a:t>Their contribution is as follows: </a:t>
            </a:r>
            <a:r>
              <a:rPr lang="en-US" b="1" dirty="0">
                <a:latin typeface="Arial" pitchFamily="34" charset="0"/>
                <a:cs typeface="Arial" pitchFamily="34" charset="0"/>
              </a:rPr>
              <a:t>Emerald (3930); Springer Science (746); Cambridge University Press (466); McGraw Hill education (460); Oxford University Press (379); </a:t>
            </a:r>
            <a:r>
              <a:rPr lang="en-US" b="1" u="sng" dirty="0">
                <a:latin typeface="Arial" pitchFamily="34" charset="0"/>
                <a:cs typeface="Arial" pitchFamily="34" charset="0"/>
                <a:hlinkClick r:id="rId2"/>
              </a:rPr>
              <a:t>China Education Publishing &amp; Media Holdings Co. Ltd.</a:t>
            </a:r>
            <a:r>
              <a:rPr lang="en-US" b="1" dirty="0">
                <a:latin typeface="Arial" pitchFamily="34" charset="0"/>
                <a:cs typeface="Arial" pitchFamily="34" charset="0"/>
              </a:rPr>
              <a:t> (353); Taylor &amp; Francis (320); Thomson Reuters (309); Wiley Periodical Inc. (267); Idea Group Publishing &amp; Phoenix Publishing and Media Company (225); Pearson (157); Random House (135); Penguin Random House (130); Harper Collins (125); </a:t>
            </a:r>
            <a:r>
              <a:rPr lang="en-US" b="1" dirty="0" err="1">
                <a:latin typeface="Arial" pitchFamily="34" charset="0"/>
                <a:cs typeface="Arial" pitchFamily="34" charset="0"/>
              </a:rPr>
              <a:t>Informa</a:t>
            </a:r>
            <a:r>
              <a:rPr lang="en-US" b="1" dirty="0">
                <a:latin typeface="Arial" pitchFamily="34" charset="0"/>
                <a:cs typeface="Arial" pitchFamily="34" charset="0"/>
              </a:rPr>
              <a:t> (101); </a:t>
            </a:r>
            <a:r>
              <a:rPr lang="en-US" b="1" dirty="0">
                <a:latin typeface="Arial" pitchFamily="34" charset="0"/>
                <a:cs typeface="Arial" pitchFamily="34" charset="0"/>
                <a:hlinkClick r:id="rId3"/>
              </a:rPr>
              <a:t>La </a:t>
            </a:r>
            <a:r>
              <a:rPr lang="en-US" b="1" dirty="0" err="1">
                <a:latin typeface="Arial" pitchFamily="34" charset="0"/>
                <a:cs typeface="Arial" pitchFamily="34" charset="0"/>
                <a:hlinkClick r:id="rId3"/>
              </a:rPr>
              <a:t>Martiniere</a:t>
            </a:r>
            <a:r>
              <a:rPr lang="en-US" b="1" dirty="0">
                <a:latin typeface="Arial" pitchFamily="34" charset="0"/>
                <a:cs typeface="Arial" pitchFamily="34" charset="0"/>
                <a:hlinkClick r:id="rId3"/>
              </a:rPr>
              <a:t> </a:t>
            </a:r>
            <a:r>
              <a:rPr lang="en-US" b="1" dirty="0" err="1">
                <a:latin typeface="Arial" pitchFamily="34" charset="0"/>
                <a:cs typeface="Arial" pitchFamily="34" charset="0"/>
                <a:hlinkClick r:id="rId3"/>
              </a:rPr>
              <a:t>Groupe</a:t>
            </a:r>
            <a:r>
              <a:rPr lang="en-US" b="1" dirty="0">
                <a:latin typeface="Arial" pitchFamily="34" charset="0"/>
                <a:cs typeface="Arial" pitchFamily="34" charset="0"/>
              </a:rPr>
              <a:t> (73); Simon &amp; Schuster (65); </a:t>
            </a:r>
            <a:r>
              <a:rPr lang="en-US" b="1" dirty="0" err="1">
                <a:latin typeface="Arial" pitchFamily="34" charset="0"/>
                <a:cs typeface="Arial" pitchFamily="34" charset="0"/>
              </a:rPr>
              <a:t>Shinchosha</a:t>
            </a:r>
            <a:r>
              <a:rPr lang="en-US" b="1" dirty="0">
                <a:latin typeface="Arial" pitchFamily="34" charset="0"/>
                <a:cs typeface="Arial" pitchFamily="34" charset="0"/>
              </a:rPr>
              <a:t> (46); </a:t>
            </a:r>
            <a:r>
              <a:rPr lang="en-US" b="1" dirty="0" err="1">
                <a:latin typeface="Arial" pitchFamily="34" charset="0"/>
                <a:cs typeface="Arial" pitchFamily="34" charset="0"/>
              </a:rPr>
              <a:t>Haufe</a:t>
            </a:r>
            <a:r>
              <a:rPr lang="en-US" b="1" dirty="0">
                <a:latin typeface="Arial" pitchFamily="34" charset="0"/>
                <a:cs typeface="Arial" pitchFamily="34" charset="0"/>
              </a:rPr>
              <a:t> </a:t>
            </a:r>
            <a:r>
              <a:rPr lang="en-US" b="1" dirty="0" err="1">
                <a:latin typeface="Arial" pitchFamily="34" charset="0"/>
                <a:cs typeface="Arial" pitchFamily="34" charset="0"/>
              </a:rPr>
              <a:t>Gruppe</a:t>
            </a:r>
            <a:r>
              <a:rPr lang="en-US" b="1" dirty="0">
                <a:latin typeface="Arial" pitchFamily="34" charset="0"/>
                <a:cs typeface="Arial" pitchFamily="34" charset="0"/>
              </a:rPr>
              <a:t> (37) and Houghton Mifflin </a:t>
            </a:r>
            <a:r>
              <a:rPr lang="en-US" b="1" dirty="0"/>
              <a:t>Harcourt (35).</a:t>
            </a:r>
          </a:p>
        </p:txBody>
      </p:sp>
      <p:sp>
        <p:nvSpPr>
          <p:cNvPr id="3" name="Rectangle 2"/>
          <p:cNvSpPr/>
          <p:nvPr/>
        </p:nvSpPr>
        <p:spPr>
          <a:xfrm>
            <a:off x="521277" y="3200400"/>
            <a:ext cx="7872845" cy="2308324"/>
          </a:xfrm>
          <a:prstGeom prst="rect">
            <a:avLst/>
          </a:prstGeom>
        </p:spPr>
        <p:txBody>
          <a:bodyPr wrap="square">
            <a:spAutoFit/>
          </a:bodyPr>
          <a:lstStyle/>
          <a:p>
            <a:pPr algn="just"/>
            <a:r>
              <a:rPr lang="en-US" dirty="0">
                <a:latin typeface="Arial" pitchFamily="34" charset="0"/>
                <a:cs typeface="Arial" pitchFamily="34" charset="0"/>
              </a:rPr>
              <a:t>It was </a:t>
            </a:r>
            <a:r>
              <a:rPr lang="en-US" dirty="0" err="1">
                <a:latin typeface="Arial" pitchFamily="34" charset="0"/>
                <a:cs typeface="Arial" pitchFamily="34" charset="0"/>
              </a:rPr>
              <a:t>analysed</a:t>
            </a:r>
            <a:r>
              <a:rPr lang="en-US" dirty="0">
                <a:latin typeface="Arial" pitchFamily="34" charset="0"/>
                <a:cs typeface="Arial" pitchFamily="34" charset="0"/>
              </a:rPr>
              <a:t> that publishers from 60 countries had contributed for LISA from 2005 to 2010. Among these, leading countries are </a:t>
            </a:r>
            <a:r>
              <a:rPr lang="en-US" b="1" dirty="0">
                <a:latin typeface="Arial" pitchFamily="34" charset="0"/>
                <a:cs typeface="Arial" pitchFamily="34" charset="0"/>
              </a:rPr>
              <a:t>UK (2286); USA (2317); Russia (223); Singapore (191); Canada (178); Poland (176); Saudi Arabia (174); Austria (154); Chile (147) and Japan (138). The lowest contribution made by the countries are : Israel (47); Jamaica, Kansas, Ile-Ife (48); Jordon and Columbia SC (53); Iran, Kentucky (58); Indonesia (64) and Pakistan (70). Information about country of publication is not given in 2337 articles</a:t>
            </a:r>
          </a:p>
        </p:txBody>
      </p:sp>
      <p:sp>
        <p:nvSpPr>
          <p:cNvPr id="4" name="Rectangle 3"/>
          <p:cNvSpPr/>
          <p:nvPr/>
        </p:nvSpPr>
        <p:spPr>
          <a:xfrm>
            <a:off x="525759" y="5508724"/>
            <a:ext cx="7391400" cy="923330"/>
          </a:xfrm>
          <a:prstGeom prst="rect">
            <a:avLst/>
          </a:prstGeom>
        </p:spPr>
        <p:txBody>
          <a:bodyPr wrap="square">
            <a:spAutoFit/>
          </a:bodyPr>
          <a:lstStyle/>
          <a:p>
            <a:r>
              <a:rPr lang="en-US" dirty="0" smtClean="0">
                <a:latin typeface="Arial" pitchFamily="34" charset="0"/>
                <a:cs typeface="Arial" pitchFamily="34" charset="0"/>
              </a:rPr>
              <a:t>During 2005-10, </a:t>
            </a:r>
            <a:r>
              <a:rPr lang="en-US" b="1" dirty="0" smtClean="0">
                <a:latin typeface="Arial" pitchFamily="34" charset="0"/>
                <a:cs typeface="Arial" pitchFamily="34" charset="0"/>
              </a:rPr>
              <a:t>3700 </a:t>
            </a:r>
            <a:r>
              <a:rPr lang="en-US" b="1" dirty="0">
                <a:latin typeface="Arial" pitchFamily="34" charset="0"/>
                <a:cs typeface="Arial" pitchFamily="34" charset="0"/>
              </a:rPr>
              <a:t>were written by single author; 4144 jointly by two authors, 2512 by three authors and 1575 by more than three authors</a:t>
            </a:r>
            <a:r>
              <a:rPr lang="en-US" dirty="0"/>
              <a:t>.</a:t>
            </a:r>
          </a:p>
        </p:txBody>
      </p:sp>
    </p:spTree>
    <p:extLst>
      <p:ext uri="{BB962C8B-B14F-4D97-AF65-F5344CB8AC3E}">
        <p14:creationId xmlns:p14="http://schemas.microsoft.com/office/powerpoint/2010/main" val="386156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Rectangle 1"/>
          <p:cNvSpPr>
            <a:spLocks noChangeArrowheads="1"/>
          </p:cNvSpPr>
          <p:nvPr/>
        </p:nvSpPr>
        <p:spPr bwMode="auto">
          <a:xfrm>
            <a:off x="152400" y="104001"/>
            <a:ext cx="86868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42900" algn="l"/>
              </a:tabLst>
            </a:pPr>
            <a:endPar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342900" algn="l"/>
              </a:tabLst>
            </a:pPr>
            <a:r>
              <a:rPr kumimoji="0" lang="en-US" sz="2400" b="1" i="0" u="sng" strike="noStrike" cap="none" normalizeH="0" baseline="0" dirty="0" smtClean="0">
                <a:ln>
                  <a:noFill/>
                </a:ln>
                <a:solidFill>
                  <a:srgbClr val="C00000"/>
                </a:solidFill>
                <a:effectLst/>
                <a:latin typeface="Arial" pitchFamily="34" charset="0"/>
                <a:ea typeface="Times New Roman" pitchFamily="18" charset="0"/>
                <a:cs typeface="Arial" pitchFamily="34" charset="0"/>
              </a:rPr>
              <a:t>Aims and Objectives</a:t>
            </a:r>
          </a:p>
          <a:p>
            <a:pPr marL="0" marR="0" lvl="0" indent="0" algn="l" defTabSz="914400" rtl="0" eaLnBrk="1" fontAlgn="base" latinLnBrk="0" hangingPunct="1">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29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 study was carried out with following aims and objectives</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trace the growth of research literature in library and information science chronologically.</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map the geographic distribution of literature.</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know the developments in LIS research through LISA during 2005-2010.</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identify the thrust areas of research in LIS</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identify most predominant subject areas in the field of LIS</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suggest grey areas those require attention of researchers.</a:t>
            </a:r>
            <a:endParaRPr kumimoji="0" lang="en-US" sz="20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outline the coverage policy of LISA.</a:t>
            </a:r>
            <a:endParaRPr kumimoji="0" lang="en-US" sz="200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tab pos="342900" algn="l"/>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rPr>
              <a:t>To know the country wise research </a:t>
            </a:r>
            <a:endParaRPr kumimoji="0" lang="en-US" sz="200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52400" y="515779"/>
            <a:ext cx="8763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a good tool for library and information science scholars because it contains a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wide range of library and information science journals.</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provides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scholarly and peer reviewed articles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specific to the field.</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is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updated every two weeks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Its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content covers </a:t>
            </a:r>
            <a:r>
              <a:rPr kumimoji="0" lang="en-US" sz="1600"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Scholarly Journals, Conference Papers &amp; Proceedings</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is easy to narrow a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search in LISA to specific sources, dates, languages, authors and more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is indexed and allows for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multiple search types.</a:t>
            </a: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285750" lvl="0" indent="-285750" fontAlgn="base">
              <a:spcBef>
                <a:spcPct val="0"/>
              </a:spcBef>
              <a:spcAft>
                <a:spcPct val="0"/>
              </a:spcAft>
              <a:buFont typeface="Arial" pitchFamily="34" charset="0"/>
              <a:buChar char="•"/>
            </a:pPr>
            <a:r>
              <a:rPr lang="en-US" sz="1600" dirty="0" smtClean="0">
                <a:latin typeface="Arial" pitchFamily="34" charset="0"/>
                <a:ea typeface="Times New Roman" pitchFamily="18" charset="0"/>
                <a:cs typeface="Arial" pitchFamily="34" charset="0"/>
              </a:rPr>
              <a:t>It utilizes controlled vocabulary in the form of </a:t>
            </a:r>
            <a:r>
              <a:rPr lang="en-US" sz="1600" b="1" dirty="0" smtClean="0">
                <a:latin typeface="Arial" pitchFamily="34" charset="0"/>
                <a:ea typeface="Times New Roman" pitchFamily="18" charset="0"/>
                <a:cs typeface="Arial" pitchFamily="34" charset="0"/>
              </a:rPr>
              <a:t>subject terms and keywords.</a:t>
            </a:r>
          </a:p>
          <a:p>
            <a:pPr marL="285750" lvl="0" indent="-285750" fontAlgn="base">
              <a:spcBef>
                <a:spcPct val="0"/>
              </a:spcBef>
              <a:spcAft>
                <a:spcPct val="0"/>
              </a:spcAft>
              <a:buFont typeface="Arial" pitchFamily="34" charset="0"/>
              <a:buChar char="•"/>
            </a:pPr>
            <a:endParaRPr lang="en-US" sz="1600" dirty="0" smtClean="0">
              <a:latin typeface="Arial" pitchFamily="34" charset="0"/>
              <a:cs typeface="Arial" pitchFamily="34" charset="0"/>
            </a:endParaRPr>
          </a:p>
          <a:p>
            <a:pPr marL="285750" lvl="0" indent="-285750" eaLnBrk="0" fontAlgn="base" hangingPunct="0">
              <a:spcBef>
                <a:spcPct val="0"/>
              </a:spcBef>
              <a:spcAft>
                <a:spcPct val="0"/>
              </a:spcAft>
              <a:buFont typeface="Arial" pitchFamily="34" charset="0"/>
              <a:buChar char="•"/>
            </a:pPr>
            <a:r>
              <a:rPr lang="en-US" sz="1600" dirty="0" smtClean="0">
                <a:latin typeface="Arial" pitchFamily="34" charset="0"/>
                <a:ea typeface="Times New Roman" pitchFamily="18" charset="0"/>
                <a:cs typeface="Arial" pitchFamily="34" charset="0"/>
              </a:rPr>
              <a:t>It does </a:t>
            </a:r>
            <a:r>
              <a:rPr lang="en-US" sz="1600" b="1" dirty="0" smtClean="0">
                <a:latin typeface="Arial" pitchFamily="34" charset="0"/>
                <a:ea typeface="Times New Roman" pitchFamily="18" charset="0"/>
                <a:cs typeface="Arial" pitchFamily="34" charset="0"/>
              </a:rPr>
              <a:t>not allow for natural language query</a:t>
            </a:r>
            <a:r>
              <a:rPr lang="en-US" sz="1600" dirty="0" smtClean="0">
                <a:latin typeface="Arial" pitchFamily="34" charset="0"/>
                <a:ea typeface="Times New Roman" pitchFamily="18" charset="0"/>
                <a:cs typeface="Arial" pitchFamily="34" charset="0"/>
              </a:rPr>
              <a:t>.</a:t>
            </a:r>
          </a:p>
          <a:p>
            <a:pPr marL="285750" lvl="0" indent="-285750" eaLnBrk="0" fontAlgn="base" hangingPunct="0">
              <a:spcBef>
                <a:spcPct val="0"/>
              </a:spcBef>
              <a:spcAft>
                <a:spcPct val="0"/>
              </a:spcAft>
              <a:buFont typeface="Arial" pitchFamily="34" charset="0"/>
              <a:buChar char="•"/>
            </a:pPr>
            <a:r>
              <a:rPr lang="en-US" sz="1600" dirty="0" smtClean="0">
                <a:latin typeface="Arial" pitchFamily="34" charset="0"/>
                <a:ea typeface="Times New Roman" pitchFamily="18" charset="0"/>
                <a:cs typeface="Arial" pitchFamily="34" charset="0"/>
              </a:rPr>
              <a:t>It also </a:t>
            </a:r>
            <a:r>
              <a:rPr lang="en-US" sz="1600" b="1" dirty="0" smtClean="0">
                <a:latin typeface="Arial" pitchFamily="34" charset="0"/>
                <a:ea typeface="Times New Roman" pitchFamily="18" charset="0"/>
                <a:cs typeface="Arial" pitchFamily="34" charset="0"/>
              </a:rPr>
              <a:t>supports author provided keywords.</a:t>
            </a:r>
          </a:p>
          <a:p>
            <a:pPr marL="285750" lvl="0" indent="-285750" eaLnBrk="0" fontAlgn="base" hangingPunct="0">
              <a:spcBef>
                <a:spcPct val="0"/>
              </a:spcBef>
              <a:spcAft>
                <a:spcPct val="0"/>
              </a:spcAft>
              <a:buFont typeface="Arial" pitchFamily="34" charset="0"/>
              <a:buChar char="•"/>
            </a:pPr>
            <a:endParaRPr lang="en-US" sz="1600" dirty="0" smtClean="0">
              <a:latin typeface="Arial" pitchFamily="34" charset="0"/>
              <a:cs typeface="Arial" pitchFamily="34" charset="0"/>
            </a:endParaRPr>
          </a:p>
          <a:p>
            <a:pPr marL="285750" lvl="0" indent="-285750" eaLnBrk="0" fontAlgn="base" hangingPunct="0">
              <a:spcBef>
                <a:spcPct val="0"/>
              </a:spcBef>
              <a:spcAft>
                <a:spcPct val="0"/>
              </a:spcAft>
              <a:buFont typeface="Arial" pitchFamily="34" charset="0"/>
              <a:buChar char="•"/>
            </a:pPr>
            <a:r>
              <a:rPr lang="en-US" sz="1600" dirty="0" smtClean="0">
                <a:latin typeface="Arial" pitchFamily="34" charset="0"/>
                <a:ea typeface="Times New Roman" pitchFamily="18" charset="0"/>
                <a:cs typeface="Arial" pitchFamily="34" charset="0"/>
              </a:rPr>
              <a:t>L</a:t>
            </a:r>
            <a:r>
              <a:rPr lang="en-GB" sz="1600" dirty="0" smtClean="0">
                <a:latin typeface="Arial" pitchFamily="34" charset="0"/>
                <a:ea typeface="Times New Roman" pitchFamily="18" charset="0"/>
                <a:cs typeface="Arial" pitchFamily="34" charset="0"/>
              </a:rPr>
              <a:t>ISA has its own data consistency control. This control is made through a controlled vocabulary of own thesaurus and the adoption of a standard for the catalogue the documents by themselves. LISA have </a:t>
            </a:r>
            <a:r>
              <a:rPr lang="en-GB" sz="1600" b="1" dirty="0" smtClean="0">
                <a:latin typeface="Arial" pitchFamily="34" charset="0"/>
                <a:ea typeface="Times New Roman" pitchFamily="18" charset="0"/>
                <a:cs typeface="Arial" pitchFamily="34" charset="0"/>
              </a:rPr>
              <a:t>a total transparency with the information resources that provides their database.</a:t>
            </a:r>
          </a:p>
          <a:p>
            <a:pPr marL="342900" lvl="0" indent="-342900" eaLnBrk="0" fontAlgn="base" hangingPunct="0">
              <a:spcBef>
                <a:spcPct val="0"/>
              </a:spcBef>
              <a:spcAft>
                <a:spcPct val="0"/>
              </a:spcAft>
              <a:buFont typeface="+mj-lt"/>
              <a:buAutoNum type="arabicPeriod"/>
            </a:pPr>
            <a:endParaRPr lang="en-US" sz="1600" dirty="0" smtClean="0">
              <a:latin typeface="Arial" pitchFamily="34" charset="0"/>
              <a:ea typeface="Times New Roman" pitchFamily="18" charset="0"/>
              <a:cs typeface="Arial" pitchFamily="34" charset="0"/>
            </a:endParaRPr>
          </a:p>
          <a:p>
            <a:pPr marL="342900" lvl="0" indent="-342900" eaLnBrk="0" fontAlgn="base" hangingPunct="0">
              <a:spcBef>
                <a:spcPct val="0"/>
              </a:spcBef>
              <a:spcAft>
                <a:spcPct val="0"/>
              </a:spcAft>
              <a:buFont typeface="+mj-lt"/>
              <a:buAutoNum type="arabicPeriod"/>
            </a:pPr>
            <a:r>
              <a:rPr lang="en-US" sz="1600" dirty="0" smtClean="0">
                <a:latin typeface="Arial" pitchFamily="34" charset="0"/>
                <a:ea typeface="Times New Roman" pitchFamily="18" charset="0"/>
                <a:cs typeface="Arial" pitchFamily="34" charset="0"/>
              </a:rPr>
              <a:t>It provides for </a:t>
            </a:r>
            <a:r>
              <a:rPr lang="en-US" sz="1600" b="1" dirty="0" smtClean="0">
                <a:latin typeface="Arial" pitchFamily="34" charset="0"/>
                <a:ea typeface="Times New Roman" pitchFamily="18" charset="0"/>
                <a:cs typeface="Arial" pitchFamily="34" charset="0"/>
              </a:rPr>
              <a:t>authors profile</a:t>
            </a:r>
            <a:r>
              <a:rPr lang="en-US" sz="1600" b="1" dirty="0" smtClean="0">
                <a:latin typeface="Arial" pitchFamily="34" charset="0"/>
                <a:cs typeface="Arial" pitchFamily="34" charset="0"/>
              </a:rPr>
              <a:t> </a:t>
            </a:r>
            <a:endParaRPr lang="en-US" b="1"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Oval 2"/>
          <p:cNvSpPr/>
          <p:nvPr/>
        </p:nvSpPr>
        <p:spPr>
          <a:xfrm>
            <a:off x="2971800" y="152400"/>
            <a:ext cx="3200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Conclusions</a:t>
            </a:r>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224118" y="5334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Tx/>
              <a:buChar char="•"/>
            </a:pPr>
            <a:r>
              <a:rPr lang="en-US" sz="1600" dirty="0" smtClean="0">
                <a:latin typeface="Arial" pitchFamily="34" charset="0"/>
                <a:ea typeface="Times New Roman" pitchFamily="18" charset="0"/>
                <a:cs typeface="Arial" pitchFamily="34" charset="0"/>
              </a:rPr>
              <a:t>It has a thesaurus searching capability.</a:t>
            </a:r>
          </a:p>
          <a:p>
            <a:pPr lvl="0" fontAlgn="base">
              <a:spcBef>
                <a:spcPct val="0"/>
              </a:spcBef>
              <a:spcAft>
                <a:spcPct val="0"/>
              </a:spcAft>
              <a:buFontTx/>
              <a:buChar char="•"/>
            </a:pPr>
            <a:endParaRPr lang="en-US" sz="1600" dirty="0" smtClean="0">
              <a:latin typeface="Arial" pitchFamily="34" charset="0"/>
              <a:cs typeface="Arial" pitchFamily="34" charset="0"/>
            </a:endParaRP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In LISA, the thesaurus allows the researcher to browse terms in a</a:t>
            </a:r>
            <a:r>
              <a:rPr lang="en-US" sz="1600" b="1" dirty="0" smtClean="0">
                <a:latin typeface="Arial" pitchFamily="34" charset="0"/>
                <a:ea typeface="Times New Roman" pitchFamily="18" charset="0"/>
                <a:cs typeface="Arial" pitchFamily="34" charset="0"/>
              </a:rPr>
              <a:t> hierarchical index </a:t>
            </a:r>
            <a:r>
              <a:rPr lang="en-US" sz="1600" dirty="0" smtClean="0">
                <a:latin typeface="Arial" pitchFamily="34" charset="0"/>
                <a:ea typeface="Times New Roman" pitchFamily="18" charset="0"/>
                <a:cs typeface="Arial" pitchFamily="34" charset="0"/>
              </a:rPr>
              <a:t>and helps him define more accurately what he is looking for.</a:t>
            </a:r>
          </a:p>
          <a:p>
            <a:pPr lvl="0" eaLnBrk="0" fontAlgn="base" hangingPunct="0">
              <a:spcBef>
                <a:spcPct val="0"/>
              </a:spcBef>
              <a:spcAft>
                <a:spcPct val="0"/>
              </a:spcAft>
              <a:buFontTx/>
              <a:buChar char="•"/>
            </a:pPr>
            <a:endParaRPr lang="en-US" sz="1600" dirty="0" smtClean="0">
              <a:latin typeface="Arial" pitchFamily="34" charset="0"/>
              <a:cs typeface="Arial" pitchFamily="34" charset="0"/>
            </a:endParaRP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provides </a:t>
            </a:r>
            <a:r>
              <a:rPr lang="en-US" sz="1600" b="1" dirty="0" smtClean="0">
                <a:latin typeface="Arial" pitchFamily="34" charset="0"/>
                <a:ea typeface="Times New Roman" pitchFamily="18" charset="0"/>
                <a:cs typeface="Arial" pitchFamily="34" charset="0"/>
              </a:rPr>
              <a:t>quick, advanced and command or professional search options</a:t>
            </a:r>
            <a:r>
              <a:rPr lang="en-US" sz="1600" dirty="0" smtClean="0">
                <a:latin typeface="Arial" pitchFamily="34" charset="0"/>
                <a:ea typeface="Times New Roman" pitchFamily="18" charset="0"/>
                <a:cs typeface="Arial" pitchFamily="34" charset="0"/>
              </a:rPr>
              <a:t>.</a:t>
            </a:r>
          </a:p>
          <a:p>
            <a:pPr lvl="0" eaLnBrk="0" fontAlgn="base" hangingPunct="0">
              <a:spcBef>
                <a:spcPct val="0"/>
              </a:spcBef>
              <a:spcAft>
                <a:spcPct val="0"/>
              </a:spcAft>
              <a:buFontTx/>
              <a:buChar char="•"/>
            </a:pPr>
            <a:endParaRPr lang="en-IN" sz="1600" dirty="0" smtClean="0">
              <a:latin typeface="Arial" pitchFamily="34" charset="0"/>
              <a:ea typeface="Times New Roman" pitchFamily="18" charset="0"/>
              <a:cs typeface="Arial" pitchFamily="34" charset="0"/>
            </a:endParaRP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provides </a:t>
            </a:r>
            <a:r>
              <a:rPr lang="en-US" sz="1600" b="1" dirty="0" smtClean="0">
                <a:latin typeface="Arial" pitchFamily="34" charset="0"/>
                <a:ea typeface="Times New Roman" pitchFamily="18" charset="0"/>
                <a:cs typeface="Arial" pitchFamily="34" charset="0"/>
              </a:rPr>
              <a:t>back file coverage dating to 1969</a:t>
            </a:r>
            <a:r>
              <a:rPr lang="en-US" sz="1600" dirty="0" smtClean="0">
                <a:latin typeface="Arial" pitchFamily="34" charset="0"/>
                <a:ea typeface="Times New Roman" pitchFamily="18" charset="0"/>
                <a:cs typeface="Arial" pitchFamily="34" charset="0"/>
              </a:rPr>
              <a:t>.</a:t>
            </a:r>
          </a:p>
          <a:p>
            <a:pPr lvl="0" eaLnBrk="0" fontAlgn="base" hangingPunct="0">
              <a:spcBef>
                <a:spcPct val="0"/>
              </a:spcBef>
              <a:spcAft>
                <a:spcPct val="0"/>
              </a:spcAft>
              <a:buFontTx/>
              <a:buChar char="•"/>
            </a:pPr>
            <a:endParaRPr lang="en-US" sz="1600" dirty="0" smtClean="0">
              <a:latin typeface="Arial" pitchFamily="34" charset="0"/>
              <a:ea typeface="Times New Roman" pitchFamily="18" charset="0"/>
              <a:cs typeface="Arial" pitchFamily="34" charset="0"/>
            </a:endParaRPr>
          </a:p>
          <a:p>
            <a:pPr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allows users to search using its </a:t>
            </a:r>
            <a:r>
              <a:rPr lang="en-US" sz="1600" b="1" dirty="0" smtClean="0">
                <a:latin typeface="Arial" pitchFamily="34" charset="0"/>
                <a:ea typeface="Times New Roman" pitchFamily="18" charset="0"/>
                <a:cs typeface="Arial" pitchFamily="34" charset="0"/>
              </a:rPr>
              <a:t>classification codes, and specific publications</a:t>
            </a:r>
            <a:r>
              <a:rPr lang="en-US" sz="1600" dirty="0" smtClean="0">
                <a:latin typeface="Arial" pitchFamily="34" charset="0"/>
                <a:ea typeface="Times New Roman" pitchFamily="18" charset="0"/>
                <a:cs typeface="Arial" pitchFamily="34" charset="0"/>
              </a:rPr>
              <a:t>.</a:t>
            </a:r>
          </a:p>
          <a:p>
            <a:pPr eaLnBrk="0" fontAlgn="base" hangingPunct="0">
              <a:spcBef>
                <a:spcPct val="0"/>
              </a:spcBef>
              <a:spcAft>
                <a:spcPct val="0"/>
              </a:spcAft>
              <a:buFontTx/>
              <a:buChar char="•"/>
            </a:pPr>
            <a:endParaRPr lang="en-IN" sz="1600" dirty="0" smtClean="0">
              <a:latin typeface="Arial" pitchFamily="34" charset="0"/>
              <a:ea typeface="Times New Roman" pitchFamily="18" charset="0"/>
              <a:cs typeface="Arial" pitchFamily="34" charset="0"/>
            </a:endParaRP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The </a:t>
            </a:r>
            <a:r>
              <a:rPr lang="en-US" sz="1600" b="1" dirty="0" smtClean="0">
                <a:latin typeface="Arial" pitchFamily="34" charset="0"/>
                <a:ea typeface="Times New Roman" pitchFamily="18" charset="0"/>
                <a:cs typeface="Arial" pitchFamily="34" charset="0"/>
              </a:rPr>
              <a:t>‘de-duplication’ feature </a:t>
            </a:r>
            <a:r>
              <a:rPr lang="en-US" sz="1600" dirty="0" smtClean="0">
                <a:latin typeface="Arial" pitchFamily="34" charset="0"/>
                <a:ea typeface="Times New Roman" pitchFamily="18" charset="0"/>
                <a:cs typeface="Arial" pitchFamily="34" charset="0"/>
              </a:rPr>
              <a:t>automatically removes any duplicate records that appear in the set of results</a:t>
            </a: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has ability to cross- search with other CSA </a:t>
            </a:r>
            <a:r>
              <a:rPr lang="en-US" sz="1600" dirty="0" err="1" smtClean="0">
                <a:latin typeface="Arial" pitchFamily="34" charset="0"/>
                <a:ea typeface="Times New Roman" pitchFamily="18" charset="0"/>
                <a:cs typeface="Arial" pitchFamily="34" charset="0"/>
              </a:rPr>
              <a:t>Illumina</a:t>
            </a:r>
            <a:r>
              <a:rPr lang="en-US" sz="1600" dirty="0" smtClean="0">
                <a:latin typeface="Arial" pitchFamily="34" charset="0"/>
                <a:ea typeface="Times New Roman" pitchFamily="18" charset="0"/>
                <a:cs typeface="Arial" pitchFamily="34" charset="0"/>
              </a:rPr>
              <a:t> databases using a de-duping feature.</a:t>
            </a: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also includes </a:t>
            </a:r>
            <a:r>
              <a:rPr lang="en-US" sz="1600" b="1" dirty="0" smtClean="0">
                <a:latin typeface="Arial" pitchFamily="34" charset="0"/>
                <a:ea typeface="Times New Roman" pitchFamily="18" charset="0"/>
                <a:cs typeface="Arial" pitchFamily="34" charset="0"/>
              </a:rPr>
              <a:t>unpublished academic and institutional research from the IRWI - Information Research Watch International database.</a:t>
            </a:r>
          </a:p>
          <a:p>
            <a:pPr lvl="0" eaLnBrk="0" fontAlgn="base" hangingPunct="0">
              <a:spcBef>
                <a:spcPct val="0"/>
              </a:spcBef>
              <a:spcAft>
                <a:spcPct val="0"/>
              </a:spcAft>
              <a:buFontTx/>
              <a:buChar char="•"/>
            </a:pPr>
            <a:endParaRPr lang="en-IN" sz="1600" dirty="0" smtClean="0">
              <a:latin typeface="Arial" pitchFamily="34" charset="0"/>
              <a:cs typeface="Arial" pitchFamily="34" charset="0"/>
            </a:endParaRPr>
          </a:p>
          <a:p>
            <a:pPr lvl="0" fontAlgn="base">
              <a:spcBef>
                <a:spcPct val="0"/>
              </a:spcBef>
              <a:spcAft>
                <a:spcPct val="0"/>
              </a:spcAft>
              <a:buFontTx/>
              <a:buChar char="•"/>
            </a:pPr>
            <a:r>
              <a:rPr lang="en-US" sz="1600" dirty="0" smtClean="0">
                <a:latin typeface="Arial" pitchFamily="34" charset="0"/>
                <a:ea typeface="Times New Roman" pitchFamily="18" charset="0"/>
                <a:cs typeface="Arial" pitchFamily="34" charset="0"/>
              </a:rPr>
              <a:t>It provides </a:t>
            </a:r>
            <a:r>
              <a:rPr lang="en-US" sz="1600" b="1" dirty="0" smtClean="0">
                <a:latin typeface="Arial" pitchFamily="34" charset="0"/>
                <a:ea typeface="Times New Roman" pitchFamily="18" charset="0"/>
                <a:cs typeface="Arial" pitchFamily="34" charset="0"/>
              </a:rPr>
              <a:t>easy citation formatting via </a:t>
            </a:r>
            <a:r>
              <a:rPr lang="en-US" sz="1600" b="1" dirty="0" err="1" smtClean="0">
                <a:latin typeface="Arial" pitchFamily="34" charset="0"/>
                <a:ea typeface="Times New Roman" pitchFamily="18" charset="0"/>
                <a:cs typeface="Arial" pitchFamily="34" charset="0"/>
              </a:rPr>
              <a:t>QuikBib</a:t>
            </a:r>
            <a:r>
              <a:rPr lang="en-US" sz="1600" b="1" dirty="0" smtClean="0">
                <a:latin typeface="Arial" pitchFamily="34" charset="0"/>
                <a:ea typeface="Times New Roman" pitchFamily="18" charset="0"/>
                <a:cs typeface="Arial" pitchFamily="34" charset="0"/>
              </a:rPr>
              <a:t>.</a:t>
            </a:r>
          </a:p>
          <a:p>
            <a:pPr lvl="0" fontAlgn="base">
              <a:spcBef>
                <a:spcPct val="0"/>
              </a:spcBef>
              <a:spcAft>
                <a:spcPct val="0"/>
              </a:spcAft>
              <a:buFontTx/>
              <a:buChar char="•"/>
            </a:pPr>
            <a:endParaRPr lang="en-US" sz="1600" dirty="0" smtClean="0">
              <a:latin typeface="Arial" pitchFamily="34" charset="0"/>
              <a:cs typeface="Arial" pitchFamily="34" charset="0"/>
            </a:endParaRPr>
          </a:p>
          <a:p>
            <a:pPr lvl="0" eaLnBrk="0" fontAlgn="base" hangingPunct="0">
              <a:spcBef>
                <a:spcPct val="0"/>
              </a:spcBef>
              <a:spcAft>
                <a:spcPct val="0"/>
              </a:spcAft>
              <a:buFontTx/>
              <a:buChar char="•"/>
            </a:pPr>
            <a:r>
              <a:rPr lang="en-US" sz="1600" dirty="0" smtClean="0">
                <a:latin typeface="Arial" pitchFamily="34" charset="0"/>
                <a:ea typeface="Times New Roman" pitchFamily="18" charset="0"/>
                <a:cs typeface="Arial" pitchFamily="34" charset="0"/>
              </a:rPr>
              <a:t>It also provides </a:t>
            </a:r>
            <a:r>
              <a:rPr lang="en-US" sz="1600" b="1" dirty="0" smtClean="0">
                <a:latin typeface="Arial" pitchFamily="34" charset="0"/>
                <a:ea typeface="Times New Roman" pitchFamily="18" charset="0"/>
                <a:cs typeface="Arial" pitchFamily="34" charset="0"/>
              </a:rPr>
              <a:t>lateral searching through Authors and Descriptors.</a:t>
            </a:r>
          </a:p>
          <a:p>
            <a:pPr lvl="0" eaLnBrk="0" fontAlgn="base" hangingPunct="0">
              <a:spcBef>
                <a:spcPct val="0"/>
              </a:spcBef>
              <a:spcAft>
                <a:spcPct val="0"/>
              </a:spcAft>
              <a:buFontTx/>
              <a:buChar char="•"/>
            </a:pPr>
            <a:endParaRPr lang="en-US" sz="1600" dirty="0" smtClean="0">
              <a:latin typeface="Arial" pitchFamily="34" charset="0"/>
              <a:cs typeface="Arial" pitchFamily="34" charset="0"/>
            </a:endParaRPr>
          </a:p>
          <a:p>
            <a:pPr lvl="0" eaLnBrk="0" fontAlgn="base" hangingPunct="0">
              <a:spcBef>
                <a:spcPct val="0"/>
              </a:spcBef>
              <a:spcAft>
                <a:spcPct val="0"/>
              </a:spcAft>
              <a:buFontTx/>
              <a:buChar char="•"/>
            </a:pPr>
            <a:r>
              <a:rPr lang="en-GB" sz="1600" dirty="0" smtClean="0">
                <a:latin typeface="Arial" pitchFamily="34" charset="0"/>
                <a:ea typeface="Times New Roman" pitchFamily="18" charset="0"/>
                <a:cs typeface="Arial" pitchFamily="34" charset="0"/>
              </a:rPr>
              <a:t>Related with the </a:t>
            </a:r>
            <a:r>
              <a:rPr lang="en-GB" sz="1600" b="1" dirty="0" smtClean="0">
                <a:latin typeface="Arial" pitchFamily="34" charset="0"/>
                <a:ea typeface="Times New Roman" pitchFamily="18" charset="0"/>
                <a:cs typeface="Arial" pitchFamily="34" charset="0"/>
              </a:rPr>
              <a:t>quality of contents, the editor takes account of a range of standard criteria, </a:t>
            </a:r>
            <a:r>
              <a:rPr lang="en-GB" sz="1600" b="1" dirty="0" err="1" smtClean="0">
                <a:latin typeface="Arial" pitchFamily="34" charset="0"/>
                <a:ea typeface="Times New Roman" pitchFamily="18" charset="0"/>
                <a:cs typeface="Arial" pitchFamily="34" charset="0"/>
              </a:rPr>
              <a:t>eg</a:t>
            </a:r>
            <a:r>
              <a:rPr lang="en-GB" sz="1600" b="1" dirty="0" smtClean="0">
                <a:latin typeface="Arial" pitchFamily="34" charset="0"/>
                <a:ea typeface="Times New Roman" pitchFamily="18" charset="0"/>
                <a:cs typeface="Arial" pitchFamily="34" charset="0"/>
              </a:rPr>
              <a:t> publishing standards, timeliness, editorial content, peer review, international diversity of authorship and citation data and the current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152400" y="521731"/>
            <a:ext cx="86868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Tx/>
              <a:buChar char="•"/>
            </a:pPr>
            <a:endParaRPr lang="en-US" sz="1600" dirty="0" smtClean="0">
              <a:latin typeface="Arial" pitchFamily="34" charset="0"/>
              <a:cs typeface="Arial" pitchFamily="34" charset="0"/>
            </a:endParaRPr>
          </a:p>
          <a:p>
            <a:pPr lvl="0" eaLnBrk="0" fontAlgn="base" hangingPunct="0">
              <a:spcBef>
                <a:spcPct val="0"/>
              </a:spcBef>
              <a:spcAft>
                <a:spcPct val="0"/>
              </a:spcAft>
              <a:buFontTx/>
              <a:buChar char="•"/>
            </a:pPr>
            <a:r>
              <a:rPr lang="en-GB" sz="1600" b="1" dirty="0" smtClean="0">
                <a:latin typeface="Arial" pitchFamily="34" charset="0"/>
                <a:ea typeface="Times New Roman" pitchFamily="18" charset="0"/>
                <a:cs typeface="Arial" pitchFamily="34" charset="0"/>
              </a:rPr>
              <a:t>LISA not only typifies mistakes, also makes an approximation search.</a:t>
            </a:r>
          </a:p>
          <a:p>
            <a:pPr lvl="0" eaLnBrk="0" fontAlgn="base" hangingPunct="0">
              <a:spcBef>
                <a:spcPct val="0"/>
              </a:spcBef>
              <a:spcAft>
                <a:spcPct val="0"/>
              </a:spcAft>
              <a:buFontTx/>
              <a:buChar char="•"/>
            </a:pPr>
            <a:endParaRPr lang="en-US" sz="1600" b="1" dirty="0" smtClean="0">
              <a:latin typeface="Arial" pitchFamily="34" charset="0"/>
              <a:cs typeface="Arial" pitchFamily="34" charset="0"/>
            </a:endParaRPr>
          </a:p>
          <a:p>
            <a:pPr lvl="0" eaLnBrk="0" fontAlgn="base" hangingPunct="0">
              <a:spcBef>
                <a:spcPct val="0"/>
              </a:spcBef>
              <a:spcAft>
                <a:spcPct val="0"/>
              </a:spcAft>
              <a:buFontTx/>
              <a:buChar char="•"/>
            </a:pPr>
            <a:r>
              <a:rPr lang="en-US" sz="1600" dirty="0" smtClean="0">
                <a:solidFill>
                  <a:srgbClr val="000000"/>
                </a:solidFill>
                <a:latin typeface="Arial" pitchFamily="34" charset="0"/>
                <a:ea typeface="Times New Roman" pitchFamily="18" charset="0"/>
                <a:cs typeface="Arial" pitchFamily="34" charset="0"/>
              </a:rPr>
              <a:t>In the case of LISA the quality is guaranteed because is built by an influential institution in scientific research like </a:t>
            </a:r>
            <a:r>
              <a:rPr lang="en-US" sz="1600" dirty="0" err="1" smtClean="0">
                <a:solidFill>
                  <a:srgbClr val="000000"/>
                </a:solidFill>
                <a:latin typeface="Arial" pitchFamily="34" charset="0"/>
                <a:ea typeface="Times New Roman" pitchFamily="18" charset="0"/>
                <a:cs typeface="Arial" pitchFamily="34" charset="0"/>
              </a:rPr>
              <a:t>ProQuest</a:t>
            </a:r>
            <a:endParaRPr lang="en-US" sz="16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LISA provides the user </a:t>
            </a: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of tools and utilities specialized in scientific research</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is also interested in </a:t>
            </a:r>
            <a:r>
              <a:rPr kumimoji="0" lang="en-GB"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important but more topically-oriented journals and magazines</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in smaller, more limited publications which deal with specialist areas of interest to the library community.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Following with the coverage and related with types of the documents  LISA have books and monographs, theses, abstracts of conference proceedings, papers generated in a professionals meetings and one of the most important type, the journal articles.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don't have access to full-text documents</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just provide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 bibliographic citation with an abstract</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 that serves like a guide and then you have to go a library to check the availability of the items.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search options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can be narrowed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by </a:t>
            </a:r>
            <a:r>
              <a:rPr kumimoji="0" lang="en-GB"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Peer reviewed, source type, publication title, Document type, Subject, Classification, Tags, Language, 	Publication date</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28600" y="152400"/>
            <a:ext cx="85344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42900" algn="l"/>
              </a:tabLst>
            </a:pPr>
            <a:r>
              <a:rPr kumimoji="0" lang="en-US" sz="20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Suggestions</a:t>
            </a:r>
          </a:p>
          <a:p>
            <a:pPr marL="0" marR="0" lvl="0" indent="0" algn="ctr" defTabSz="914400" rtl="0" eaLnBrk="1" fontAlgn="base" latinLnBrk="0" hangingPunct="1">
              <a:lnSpc>
                <a:spcPct val="100000"/>
              </a:lnSpc>
              <a:spcBef>
                <a:spcPct val="0"/>
              </a:spcBef>
              <a:spcAft>
                <a:spcPct val="0"/>
              </a:spcAft>
              <a:buClrTx/>
              <a:buSzTx/>
              <a:buFontTx/>
              <a:buNone/>
              <a:tabLst>
                <a:tab pos="342900" algn="l"/>
              </a:tabLst>
            </a:pPr>
            <a:endParaRPr kumimoji="0" lang="en-US" sz="1600" b="0" i="0" u="none" strike="noStrike" cap="none" normalizeH="0" baseline="0" dirty="0" smtClean="0">
              <a:ln>
                <a:noFill/>
              </a:ln>
              <a:solidFill>
                <a:srgbClr val="C00000"/>
              </a:solidFill>
              <a:effectLst/>
              <a:latin typeface="Arial" pitchFamily="34" charset="0"/>
              <a:cs typeface="Arial" pitchFamily="34" charset="0"/>
            </a:endParaRPr>
          </a:p>
          <a:p>
            <a:pPr lvl="0"/>
            <a:r>
              <a:rPr lang="en-US" sz="1600" dirty="0" smtClean="0">
                <a:latin typeface="Arial" pitchFamily="34" charset="0"/>
                <a:cs typeface="Arial" pitchFamily="34" charset="0"/>
              </a:rPr>
              <a:t>The </a:t>
            </a:r>
            <a:r>
              <a:rPr lang="en-US" sz="1600" b="1" dirty="0" smtClean="0">
                <a:latin typeface="Arial" pitchFamily="34" charset="0"/>
                <a:cs typeface="Arial" pitchFamily="34" charset="0"/>
              </a:rPr>
              <a:t>LISA thesaurus is not consistent </a:t>
            </a:r>
            <a:r>
              <a:rPr lang="en-US" sz="1600" dirty="0" smtClean="0">
                <a:latin typeface="Arial" pitchFamily="34" charset="0"/>
                <a:cs typeface="Arial" pitchFamily="34" charset="0"/>
              </a:rPr>
              <a:t>or sufficiently </a:t>
            </a:r>
            <a:r>
              <a:rPr lang="en-US" sz="1600" b="1" dirty="0" smtClean="0">
                <a:latin typeface="Arial" pitchFamily="34" charset="0"/>
                <a:cs typeface="Arial" pitchFamily="34" charset="0"/>
              </a:rPr>
              <a:t>comprehensive</a:t>
            </a:r>
            <a:r>
              <a:rPr lang="en-US" sz="1600" dirty="0" smtClean="0">
                <a:latin typeface="Arial" pitchFamily="34" charset="0"/>
                <a:cs typeface="Arial" pitchFamily="34" charset="0"/>
              </a:rPr>
              <a:t> to serve the needs of researchers. It is </a:t>
            </a:r>
            <a:r>
              <a:rPr lang="en-US" sz="1600" b="1" dirty="0" smtClean="0">
                <a:latin typeface="Arial" pitchFamily="34" charset="0"/>
                <a:cs typeface="Arial" pitchFamily="34" charset="0"/>
              </a:rPr>
              <a:t>recommended for the improved </a:t>
            </a:r>
            <a:r>
              <a:rPr lang="en-US" sz="1600" b="1" dirty="0" err="1" smtClean="0">
                <a:latin typeface="Arial" pitchFamily="34" charset="0"/>
                <a:cs typeface="Arial" pitchFamily="34" charset="0"/>
              </a:rPr>
              <a:t>retrievability</a:t>
            </a:r>
            <a:r>
              <a:rPr lang="en-US" sz="1600" b="1" dirty="0" smtClean="0">
                <a:latin typeface="Arial" pitchFamily="34" charset="0"/>
                <a:cs typeface="Arial" pitchFamily="34" charset="0"/>
              </a:rPr>
              <a:t> of LIS research literature from the database.</a:t>
            </a:r>
          </a:p>
          <a:p>
            <a:r>
              <a:rPr lang="en-US" sz="1600" dirty="0" smtClean="0">
                <a:latin typeface="Arial" pitchFamily="34" charset="0"/>
                <a:cs typeface="Arial" pitchFamily="34" charset="0"/>
              </a:rPr>
              <a:t> </a:t>
            </a:r>
          </a:p>
          <a:p>
            <a:pPr lvl="0"/>
            <a:r>
              <a:rPr lang="en-US" sz="1600" dirty="0" smtClean="0">
                <a:latin typeface="Arial" pitchFamily="34" charset="0"/>
                <a:cs typeface="Arial" pitchFamily="34" charset="0"/>
              </a:rPr>
              <a:t>The examination of the LISA database </a:t>
            </a:r>
            <a:r>
              <a:rPr lang="en-US" sz="1600" b="1" dirty="0" smtClean="0">
                <a:latin typeface="Arial" pitchFamily="34" charset="0"/>
                <a:cs typeface="Arial" pitchFamily="34" charset="0"/>
              </a:rPr>
              <a:t>demonstrates that neither indexer-supplied descriptor terms, nor author-supplied keywords can reliably serve to identify research methodologies, at present, that needs to be improved.</a:t>
            </a:r>
          </a:p>
          <a:p>
            <a:r>
              <a:rPr lang="en-US" sz="1600" dirty="0" smtClean="0">
                <a:latin typeface="Arial" pitchFamily="34" charset="0"/>
                <a:cs typeface="Arial" pitchFamily="34" charset="0"/>
              </a:rPr>
              <a:t> </a:t>
            </a:r>
          </a:p>
          <a:p>
            <a:pPr lvl="0"/>
            <a:r>
              <a:rPr lang="en-US" sz="1600" dirty="0" smtClean="0">
                <a:latin typeface="Arial" pitchFamily="34" charset="0"/>
                <a:cs typeface="Arial" pitchFamily="34" charset="0"/>
              </a:rPr>
              <a:t>There is </a:t>
            </a:r>
            <a:r>
              <a:rPr lang="en-US" sz="1600" b="1" dirty="0" smtClean="0">
                <a:latin typeface="Arial" pitchFamily="34" charset="0"/>
                <a:cs typeface="Arial" pitchFamily="34" charset="0"/>
              </a:rPr>
              <a:t>no uniformity in the searchable elements provided in the abstracts; there should be uniformity in the format of presenting abstract.</a:t>
            </a:r>
          </a:p>
          <a:p>
            <a:r>
              <a:rPr lang="en-US" sz="1600" b="1" dirty="0" smtClean="0">
                <a:latin typeface="Arial" pitchFamily="34" charset="0"/>
                <a:cs typeface="Arial" pitchFamily="34" charset="0"/>
              </a:rPr>
              <a:t> </a:t>
            </a:r>
          </a:p>
          <a:p>
            <a:pPr lvl="0"/>
            <a:r>
              <a:rPr lang="en-US" sz="1600" b="1" dirty="0" smtClean="0">
                <a:latin typeface="Arial" pitchFamily="34" charset="0"/>
                <a:cs typeface="Arial" pitchFamily="34" charset="0"/>
              </a:rPr>
              <a:t>Number of elements presented in the abstracts is not same. Some of the elements are missing in many abstracts.</a:t>
            </a:r>
          </a:p>
          <a:p>
            <a:r>
              <a:rPr lang="en-US" sz="1600" dirty="0" smtClean="0">
                <a:latin typeface="Arial" pitchFamily="34" charset="0"/>
                <a:cs typeface="Arial" pitchFamily="34" charset="0"/>
              </a:rPr>
              <a:t> </a:t>
            </a:r>
          </a:p>
          <a:p>
            <a:pPr lvl="0"/>
            <a:r>
              <a:rPr lang="en-US" sz="1600" dirty="0" smtClean="0">
                <a:latin typeface="Arial" pitchFamily="34" charset="0"/>
                <a:cs typeface="Arial" pitchFamily="34" charset="0"/>
              </a:rPr>
              <a:t>If the inclusion by LISA indexers of domain-specific terms, and the involvement of editors for LIS journals </a:t>
            </a:r>
            <a:r>
              <a:rPr lang="en-US" sz="1600" b="1" dirty="0" smtClean="0">
                <a:latin typeface="Arial" pitchFamily="34" charset="0"/>
                <a:cs typeface="Arial" pitchFamily="34" charset="0"/>
              </a:rPr>
              <a:t>in requiring structured abstracts and author-supplied keywords, would work toward ensuring the continued value of our largest repository of library knowledge, the database will be more useful. </a:t>
            </a:r>
          </a:p>
          <a:p>
            <a:r>
              <a:rPr lang="en-US" sz="2000" dirty="0" smtClean="0"/>
              <a:t> </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304800" y="240269"/>
            <a:ext cx="8382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429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implications for practice are several. First, the user is very likely to be frustrated in their attempt to gather supportive information for their own use. Second, the use of proven methods for searching will not work in this database, due to pervasive inconsistencies found in LISA, and in our own vocabularies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lack of scope notes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 descriptor terms does real disservice to the user, confounded by what seem to be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unstandardized</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terms used in the descriptor fields, which further points to the glaring need for quality assurance procedures.</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LISA descriptor set appears to include terms generated by computer programmed frequency rankings, rather than being the result of human selection.</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lang="en-US" sz="1600" b="1"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Lst>
            </a:pPr>
            <a:endParaRPr lang="en-US" sz="1600" b="1" dirty="0">
              <a:latin typeface="Arial" pitchFamily="34" charset="0"/>
              <a:cs typeface="Arial" pitchFamily="34" charset="0"/>
            </a:endParaRPr>
          </a:p>
          <a:p>
            <a:pPr algn="just" eaLnBrk="0" fontAlgn="base" hangingPunct="0">
              <a:spcBef>
                <a:spcPct val="0"/>
              </a:spcBef>
              <a:spcAft>
                <a:spcPct val="0"/>
              </a:spcAft>
              <a:buFontTx/>
              <a:buChar char="•"/>
              <a:tabLst>
                <a:tab pos="342900" algn="l"/>
              </a:tabLst>
            </a:pPr>
            <a:r>
              <a:rPr lang="en-US" sz="1600" dirty="0">
                <a:latin typeface="Arial" pitchFamily="34" charset="0"/>
                <a:cs typeface="Arial" pitchFamily="34" charset="0"/>
              </a:rPr>
              <a:t>The database is </a:t>
            </a:r>
            <a:r>
              <a:rPr lang="en-US" sz="1600" b="1" dirty="0">
                <a:latin typeface="Arial" pitchFamily="34" charset="0"/>
                <a:cs typeface="Arial" pitchFamily="34" charset="0"/>
              </a:rPr>
              <a:t>updated every two weeks</a:t>
            </a:r>
            <a:r>
              <a:rPr lang="en-US" sz="1600" dirty="0">
                <a:latin typeface="Arial" pitchFamily="34" charset="0"/>
                <a:cs typeface="Arial" pitchFamily="34" charset="0"/>
              </a:rPr>
              <a:t>, the </a:t>
            </a:r>
            <a:r>
              <a:rPr lang="en-US" sz="1600" b="1" dirty="0">
                <a:latin typeface="Arial" pitchFamily="34" charset="0"/>
                <a:cs typeface="Arial" pitchFamily="34" charset="0"/>
              </a:rPr>
              <a:t>frequency of </a:t>
            </a:r>
            <a:r>
              <a:rPr lang="en-US" sz="1600" b="1" dirty="0" err="1">
                <a:latin typeface="Arial" pitchFamily="34" charset="0"/>
                <a:cs typeface="Arial" pitchFamily="34" charset="0"/>
              </a:rPr>
              <a:t>updation</a:t>
            </a:r>
            <a:r>
              <a:rPr lang="en-US" sz="1600" b="1" dirty="0">
                <a:latin typeface="Arial" pitchFamily="34" charset="0"/>
                <a:cs typeface="Arial" pitchFamily="34" charset="0"/>
              </a:rPr>
              <a:t> should be lessened.</a:t>
            </a:r>
          </a:p>
          <a:p>
            <a:pPr marL="0" marR="0" lvl="0" indent="0" algn="just" defTabSz="914400" rtl="0" eaLnBrk="0" fontAlgn="base" latinLnBrk="0" hangingPunct="0">
              <a:lnSpc>
                <a:spcPct val="100000"/>
              </a:lnSpc>
              <a:spcBef>
                <a:spcPct val="0"/>
              </a:spcBef>
              <a:spcAft>
                <a:spcPct val="0"/>
              </a:spcAft>
              <a:buClrTx/>
              <a:buSzTx/>
              <a:buFontTx/>
              <a:buChar char="•"/>
              <a:tabLst>
                <a:tab pos="342900" algn="l"/>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28600" y="609600"/>
            <a:ext cx="86868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2900" algn="l"/>
                <a:tab pos="914400" algn="l"/>
              </a:tabLst>
            </a:pP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 pos="914400" algn="l"/>
              </a:tabLst>
            </a:pP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1.The subject areas like Bibliographic/literature study, User Studies, Library Automation/IT application, Library Management, HRD/Personnel, growth and development and Library Profession/librarianship are most </a:t>
            </a:r>
            <a:r>
              <a:rPr kumimoji="0" lang="en-US" sz="19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favoured</a:t>
            </a: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subjects.</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This hypothesis is proved valid. (Table no. 4.1.2, 4.1.10, 4.1.18, 4.1.29, 4.1.38, 4.1.44, 4.2.1, 4.3.2.1, 4.3.2.2, 4.3.2.3, 4.3.2.4, 4.3.2.5, 4.3.2.6 and 4.4.2)</a:t>
            </a: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 pos="914400" algn="l"/>
              </a:tabLst>
            </a:pPr>
            <a:r>
              <a:rPr lang="en-US" sz="1900" dirty="0" smtClean="0">
                <a:latin typeface="Arial" pitchFamily="34" charset="0"/>
                <a:ea typeface="Times New Roman" pitchFamily="18" charset="0"/>
                <a:cs typeface="Arial" pitchFamily="34" charset="0"/>
              </a:rPr>
              <a:t>2.</a:t>
            </a: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Significant research has been done in the area of Open Access and Open Source Software during 2005-2010.</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hypothesis is proved valid. (Table no. 4.5.2.1, 4.5.2.2, 4.5.2.3, 4.5.2.4, 4.5.2.5, 4.5.2.6, 4.6.2.1, 4.6.2.2, 4.6.2.3, 4.6.2.4, 4.6.2.5 and 4.6.2.6)</a:t>
            </a: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342900" algn="l"/>
                <a:tab pos="914400" algn="l"/>
              </a:tabLst>
            </a:pP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3.Though the concept Library networking has its root two decades back, the trend gradually increases over the period and significant development has taken place during 2006-10.</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hypothesis is proved valid. (Table no. 4.5.2.1, 4.5.2.2, 4.5.2.3, 4.5.2.4, 4.5.2.5, 4.5.2.6, 4.6.2.1, 4.6.2.2, 4.6.2.3, 4.6.2.4, 4.6.2.5 and 4.6.2.6)</a:t>
            </a:r>
            <a:endParaRPr kumimoji="0" lang="en-US" sz="1900" b="0" i="0" u="none" strike="noStrike" cap="none" normalizeH="0" baseline="0" dirty="0" smtClean="0">
              <a:ln>
                <a:noFill/>
              </a:ln>
              <a:solidFill>
                <a:srgbClr val="C00000"/>
              </a:solidFill>
              <a:effectLst/>
              <a:latin typeface="Arial" pitchFamily="34" charset="0"/>
              <a:cs typeface="Arial" pitchFamily="34" charset="0"/>
            </a:endParaRPr>
          </a:p>
        </p:txBody>
      </p:sp>
      <p:sp>
        <p:nvSpPr>
          <p:cNvPr id="3" name="TextBox 2"/>
          <p:cNvSpPr txBox="1"/>
          <p:nvPr/>
        </p:nvSpPr>
        <p:spPr>
          <a:xfrm>
            <a:off x="2133600" y="228600"/>
            <a:ext cx="4191000" cy="461665"/>
          </a:xfrm>
          <a:prstGeom prst="rect">
            <a:avLst/>
          </a:prstGeom>
          <a:noFill/>
        </p:spPr>
        <p:txBody>
          <a:bodyPr wrap="square" rtlCol="0">
            <a:spAutoFit/>
          </a:bodyPr>
          <a:lstStyle/>
          <a:p>
            <a:r>
              <a:rPr lang="en-US" sz="2400" b="1" dirty="0" smtClean="0">
                <a:solidFill>
                  <a:srgbClr val="C00000"/>
                </a:solidFill>
                <a:latin typeface="Arial" pitchFamily="34" charset="0"/>
                <a:cs typeface="Arial" pitchFamily="34" charset="0"/>
              </a:rPr>
              <a:t>Hypothesis Validation</a:t>
            </a:r>
            <a:endParaRPr lang="en-US" sz="24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28600" y="838200"/>
            <a:ext cx="86868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342900" algn="l"/>
                <a:tab pos="914400" algn="l"/>
              </a:tabLst>
            </a:pP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 of the total articles abstracted, maximum work has been done on journal articles.</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above mentioned hypothesis is proved valid. (Table no. 4.1.3, 4.1.11, 4.1.19, 4.1.30, 4.1.39, 4.1.47, 4.3.3.1, 4.3.3.2, 4.3.3.3, 4.3.3.4, 4.3.3.5 and 4.3.3.6)</a:t>
            </a: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914400" algn="l"/>
              </a:tabLst>
            </a:pP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Emerald Group, Springer Science and Media Publication, Elsevier Inc., Blackwell Publisher and Sage Publication are the leading publishers in producing scientific literature.</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above mentioned hypothesis is proved valid. (Table no. 4.2.4 and   4.4.4.1)</a:t>
            </a: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2900" algn="l"/>
                <a:tab pos="914400" algn="l"/>
              </a:tabLst>
            </a:pPr>
            <a:r>
              <a:rPr kumimoji="0" lang="en-US"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Research output in SAARC and ASEAN countries need to be strengthened.</a:t>
            </a:r>
            <a:endParaRPr kumimoji="0" lang="en-US" sz="1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42900" algn="l"/>
                <a:tab pos="914400" algn="l"/>
              </a:tabLst>
            </a:pPr>
            <a:r>
              <a:rPr kumimoji="0" lang="en-US" sz="19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hypothesis is proved valid.  US and UK have published literature at an enormous rate while SAARC and ASEAN countries are lagging behind in this matter. (Table no. 4.2.5 and 4.4.5)</a:t>
            </a:r>
            <a:endParaRPr kumimoji="0" lang="en-US" sz="19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14400"/>
            <a:ext cx="8305800" cy="4031873"/>
          </a:xfrm>
          <a:prstGeom prst="rect">
            <a:avLst/>
          </a:prstGeom>
        </p:spPr>
        <p:txBody>
          <a:bodyPr wrap="square">
            <a:spAutoFit/>
          </a:bodyPr>
          <a:lstStyle/>
          <a:p>
            <a:pPr algn="ctr"/>
            <a:r>
              <a:rPr lang="en-US" sz="2000" b="1" dirty="0">
                <a:solidFill>
                  <a:schemeClr val="accent1">
                    <a:lumMod val="75000"/>
                  </a:schemeClr>
                </a:solidFill>
                <a:latin typeface="Arial" pitchFamily="34" charset="0"/>
                <a:cs typeface="Arial" pitchFamily="34" charset="0"/>
              </a:rPr>
              <a:t>Area of Further </a:t>
            </a:r>
            <a:r>
              <a:rPr lang="en-US" sz="2000" b="1" dirty="0" smtClean="0">
                <a:solidFill>
                  <a:schemeClr val="accent1">
                    <a:lumMod val="75000"/>
                  </a:schemeClr>
                </a:solidFill>
                <a:latin typeface="Arial" pitchFamily="34" charset="0"/>
                <a:cs typeface="Arial" pitchFamily="34" charset="0"/>
              </a:rPr>
              <a:t>Study</a:t>
            </a:r>
          </a:p>
          <a:p>
            <a:pPr algn="just"/>
            <a:endParaRPr lang="en-US" sz="2000" dirty="0">
              <a:solidFill>
                <a:schemeClr val="accent1">
                  <a:lumMod val="75000"/>
                </a:schemeClr>
              </a:solidFill>
              <a:latin typeface="Arial" pitchFamily="34" charset="0"/>
              <a:cs typeface="Arial" pitchFamily="34" charset="0"/>
            </a:endParaRPr>
          </a:p>
          <a:p>
            <a:pPr marL="285750" indent="-285750" algn="just">
              <a:lnSpc>
                <a:spcPct val="200000"/>
              </a:lnSpc>
              <a:buFont typeface="Arial" pitchFamily="34" charset="0"/>
              <a:buChar char="•"/>
            </a:pPr>
            <a:r>
              <a:rPr lang="en-US" b="1" dirty="0">
                <a:latin typeface="Arial" pitchFamily="34" charset="0"/>
                <a:cs typeface="Arial" pitchFamily="34" charset="0"/>
              </a:rPr>
              <a:t>The research can further be extended in following areas:</a:t>
            </a:r>
          </a:p>
          <a:p>
            <a:pPr lvl="0" algn="just">
              <a:lnSpc>
                <a:spcPct val="200000"/>
              </a:lnSpc>
            </a:pPr>
            <a:r>
              <a:rPr lang="en-US" b="1" dirty="0" smtClean="0">
                <a:latin typeface="Arial" pitchFamily="34" charset="0"/>
                <a:cs typeface="Arial" pitchFamily="34" charset="0"/>
              </a:rPr>
              <a:t>  Study </a:t>
            </a:r>
            <a:r>
              <a:rPr lang="en-US" b="1" dirty="0">
                <a:latin typeface="Arial" pitchFamily="34" charset="0"/>
                <a:cs typeface="Arial" pitchFamily="34" charset="0"/>
              </a:rPr>
              <a:t>of some different core subject in the field of </a:t>
            </a:r>
            <a:r>
              <a:rPr lang="en-US" b="1" dirty="0" smtClean="0">
                <a:latin typeface="Arial" pitchFamily="34" charset="0"/>
                <a:cs typeface="Arial" pitchFamily="34" charset="0"/>
              </a:rPr>
              <a:t>library </a:t>
            </a:r>
            <a:r>
              <a:rPr lang="en-US" b="1" dirty="0">
                <a:latin typeface="Arial" pitchFamily="34" charset="0"/>
                <a:cs typeface="Arial" pitchFamily="34" charset="0"/>
              </a:rPr>
              <a:t>and </a:t>
            </a:r>
            <a:r>
              <a:rPr lang="en-US" b="1" dirty="0" smtClean="0">
                <a:latin typeface="Arial" pitchFamily="34" charset="0"/>
                <a:cs typeface="Arial" pitchFamily="34" charset="0"/>
              </a:rPr>
              <a:t> information </a:t>
            </a:r>
            <a:r>
              <a:rPr lang="en-US" b="1" dirty="0">
                <a:latin typeface="Arial" pitchFamily="34" charset="0"/>
                <a:cs typeface="Arial" pitchFamily="34" charset="0"/>
              </a:rPr>
              <a:t>science</a:t>
            </a:r>
            <a:r>
              <a:rPr lang="en-US" b="1" dirty="0" smtClean="0">
                <a:latin typeface="Arial" pitchFamily="34" charset="0"/>
                <a:cs typeface="Arial" pitchFamily="34" charset="0"/>
              </a:rPr>
              <a:t>.</a:t>
            </a:r>
          </a:p>
          <a:p>
            <a:pPr marL="285750" lvl="0" indent="-285750" algn="just">
              <a:buFont typeface="Arial" pitchFamily="34" charset="0"/>
              <a:buChar char="•"/>
            </a:pPr>
            <a:endParaRPr lang="en-US" b="1" dirty="0">
              <a:latin typeface="Arial" pitchFamily="34" charset="0"/>
              <a:cs typeface="Arial" pitchFamily="34" charset="0"/>
            </a:endParaRPr>
          </a:p>
          <a:p>
            <a:pPr marL="285750" lvl="0" indent="-285750" algn="just">
              <a:buFont typeface="Arial" pitchFamily="34" charset="0"/>
              <a:buChar char="•"/>
            </a:pPr>
            <a:endParaRPr lang="en-US" b="1" dirty="0" smtClean="0">
              <a:latin typeface="Arial" pitchFamily="34" charset="0"/>
              <a:cs typeface="Arial" pitchFamily="34" charset="0"/>
            </a:endParaRPr>
          </a:p>
          <a:p>
            <a:pPr marL="285750" lvl="0" indent="-285750" algn="just">
              <a:buFont typeface="Arial" pitchFamily="34" charset="0"/>
              <a:buChar char="•"/>
            </a:pPr>
            <a:endParaRPr lang="en-US" b="1" dirty="0">
              <a:latin typeface="Arial" pitchFamily="34" charset="0"/>
              <a:cs typeface="Arial" pitchFamily="34" charset="0"/>
            </a:endParaRPr>
          </a:p>
          <a:p>
            <a:pPr marL="285750" lvl="0" indent="-285750" algn="just">
              <a:buFont typeface="Arial" pitchFamily="34" charset="0"/>
              <a:buChar char="•"/>
            </a:pPr>
            <a:endParaRPr lang="en-US" b="1" dirty="0" smtClean="0">
              <a:latin typeface="Arial" pitchFamily="34" charset="0"/>
              <a:cs typeface="Arial" pitchFamily="34" charset="0"/>
            </a:endParaRPr>
          </a:p>
          <a:p>
            <a:pPr marL="285750" lvl="0" indent="-285750" algn="just">
              <a:buFont typeface="Arial" pitchFamily="34" charset="0"/>
              <a:buChar char="•"/>
            </a:pPr>
            <a:endParaRPr lang="en-US" b="1" dirty="0">
              <a:latin typeface="Arial" pitchFamily="34" charset="0"/>
              <a:cs typeface="Arial" pitchFamily="34" charset="0"/>
            </a:endParaRPr>
          </a:p>
          <a:p>
            <a:pPr marL="285750" lvl="0" indent="-285750" algn="just">
              <a:buFont typeface="Arial" pitchFamily="34" charset="0"/>
              <a:buChar char="•"/>
            </a:pPr>
            <a:r>
              <a:rPr lang="en-US" b="1" dirty="0">
                <a:latin typeface="Arial" pitchFamily="34" charset="0"/>
                <a:cs typeface="Arial" pitchFamily="34" charset="0"/>
              </a:rPr>
              <a:t>Study of LISA database from 2011 to 2016.</a:t>
            </a:r>
          </a:p>
        </p:txBody>
      </p:sp>
    </p:spTree>
    <p:extLst>
      <p:ext uri="{BB962C8B-B14F-4D97-AF65-F5344CB8AC3E}">
        <p14:creationId xmlns:p14="http://schemas.microsoft.com/office/powerpoint/2010/main" val="21714743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descr="Image result for thank you images"/>
          <p:cNvPicPr>
            <a:picLocks noChangeAspect="1" noChangeArrowheads="1"/>
          </p:cNvPicPr>
          <p:nvPr/>
        </p:nvPicPr>
        <p:blipFill>
          <a:blip r:embed="rId2" cstate="print"/>
          <a:srcRect/>
          <a:stretch>
            <a:fillRect/>
          </a:stretch>
        </p:blipFill>
        <p:spPr bwMode="auto">
          <a:xfrm>
            <a:off x="762000" y="914400"/>
            <a:ext cx="7767453" cy="529286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Rectangle 1"/>
          <p:cNvSpPr>
            <a:spLocks noChangeArrowheads="1"/>
          </p:cNvSpPr>
          <p:nvPr/>
        </p:nvSpPr>
        <p:spPr bwMode="auto">
          <a:xfrm>
            <a:off x="419100" y="287180"/>
            <a:ext cx="830580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42900" algn="l"/>
              </a:tabLst>
            </a:pPr>
            <a:r>
              <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Hypotheses</a:t>
            </a:r>
          </a:p>
          <a:p>
            <a:pPr marL="0" marR="0" lvl="0" indent="0" algn="ctr" defTabSz="914400" rtl="0" eaLnBrk="1" fontAlgn="base" latinLnBrk="0" hangingPunct="1">
              <a:lnSpc>
                <a:spcPct val="100000"/>
              </a:lnSpc>
              <a:spcBef>
                <a:spcPct val="0"/>
              </a:spcBef>
              <a:spcAft>
                <a:spcPct val="0"/>
              </a:spcAft>
              <a:buClrTx/>
              <a:buSzTx/>
              <a:buFontTx/>
              <a:buNone/>
              <a:tabLst>
                <a:tab pos="342900"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tab pos="342900" algn="l"/>
              </a:tabLst>
            </a:pP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present study was carried out with following Hypotheses :</a:t>
            </a:r>
          </a:p>
          <a:p>
            <a:pPr marL="0" marR="0" lvl="0" indent="0" algn="just" defTabSz="914400" rtl="0" eaLnBrk="0" fontAlgn="base" latinLnBrk="0" hangingPunct="0">
              <a:spcBef>
                <a:spcPct val="0"/>
              </a:spcBef>
              <a:spcAft>
                <a:spcPct val="0"/>
              </a:spcAft>
              <a:buClrTx/>
              <a:buSzTx/>
              <a:buFontTx/>
              <a:buNone/>
              <a:tabLst>
                <a:tab pos="342900" algn="l"/>
              </a:tabLst>
            </a:pPr>
            <a:endParaRPr kumimoji="0" lang="en-US"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subject areas like Bibliographic/literature study, User Studies, Library Automation/IT application, Library Management, HRD/Personnel, growth and development and Library Profession/librarianship are most favored subjects</a:t>
            </a: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spcBef>
                <a:spcPct val="0"/>
              </a:spcBef>
              <a:spcAft>
                <a:spcPct val="0"/>
              </a:spcAft>
              <a:buClrTx/>
              <a:buSzTx/>
              <a:tabLst>
                <a:tab pos="342900" algn="l"/>
              </a:tabLst>
            </a:pPr>
            <a:endParaRPr kumimoji="0" lang="en-US"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Significant research has been done in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area of Open Access and Open Source Software during 2006-2010.</a:t>
            </a:r>
          </a:p>
          <a:p>
            <a:pPr marL="0" marR="0" lvl="0" indent="0" algn="just" defTabSz="914400" rtl="0" eaLnBrk="0" fontAlgn="base" latinLnBrk="0" hangingPunct="0">
              <a:spcBef>
                <a:spcPct val="0"/>
              </a:spcBef>
              <a:spcAft>
                <a:spcPct val="0"/>
              </a:spcAft>
              <a:buClrTx/>
              <a:buSzTx/>
              <a:buFontTx/>
              <a:buChar char="•"/>
              <a:tabLst>
                <a:tab pos="342900" algn="l"/>
              </a:tabLst>
            </a:pPr>
            <a:endParaRPr kumimoji="0" lang="en-US"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Though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concept Library networking </a:t>
            </a: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has its root two decades back, the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trend gradually increases over the period and significant development has taken place during 2006-10</a:t>
            </a:r>
          </a:p>
          <a:p>
            <a:pPr marL="0" marR="0" lvl="0" indent="0" algn="just" defTabSz="914400" rtl="0" eaLnBrk="0" fontAlgn="base" latinLnBrk="0" hangingPunct="0">
              <a:spcBef>
                <a:spcPct val="0"/>
              </a:spcBef>
              <a:spcAft>
                <a:spcPct val="0"/>
              </a:spcAft>
              <a:buClrTx/>
              <a:buSzTx/>
              <a:tabLst>
                <a:tab pos="342900" algn="l"/>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Out of the total articles abstracted,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work has been done on journal articles.</a:t>
            </a:r>
          </a:p>
          <a:p>
            <a:pPr marL="0" marR="0" lvl="0" indent="0" algn="just" defTabSz="914400" rtl="0" eaLnBrk="0" fontAlgn="base" latinLnBrk="0" hangingPunct="0">
              <a:spcBef>
                <a:spcPct val="0"/>
              </a:spcBef>
              <a:spcAft>
                <a:spcPct val="0"/>
              </a:spcAft>
              <a:buClrTx/>
              <a:buSzTx/>
              <a:buFontTx/>
              <a:buChar char="•"/>
              <a:tabLst>
                <a:tab pos="342900" algn="l"/>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Emerald Group, Springer Science and Media Publication, Elsevier Inc., Blackwell Publisher and Sage Publication are the leading publishers in producing scientific literature.</a:t>
            </a:r>
          </a:p>
          <a:p>
            <a:pPr marL="0" marR="0" lvl="0" indent="0" algn="just" defTabSz="914400" rtl="0" eaLnBrk="0" fontAlgn="base" latinLnBrk="0" hangingPunct="0">
              <a:spcBef>
                <a:spcPct val="0"/>
              </a:spcBef>
              <a:spcAft>
                <a:spcPct val="0"/>
              </a:spcAft>
              <a:buClrTx/>
              <a:buSzTx/>
              <a:buFontTx/>
              <a:buChar char="•"/>
              <a:tabLst>
                <a:tab pos="342900" algn="l"/>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Char char="•"/>
              <a:tabLst>
                <a:tab pos="3429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Research output in SAARC and </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ASEAN countries need to be strengthened</a:t>
            </a:r>
            <a:r>
              <a:rPr kumimoji="0" lang="en-US"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Rectangle 1"/>
          <p:cNvSpPr>
            <a:spLocks noChangeArrowheads="1"/>
          </p:cNvSpPr>
          <p:nvPr/>
        </p:nvSpPr>
        <p:spPr bwMode="auto">
          <a:xfrm>
            <a:off x="228600" y="228600"/>
            <a:ext cx="86868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Research Methodology</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present study was carried out by following </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Descriptive Analytical Research method</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instrument for data collection was database browsing and analysis. LISA is a part of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ProQuest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Database. The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Proquest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database was accessed from the online version published by Cambridge Scientific abstracts (CSA) by getting permission to use free trial for a month that was further extended for a fortnight. It was also accessed from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Gadge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Baba Amravati University Library. </a:t>
            </a:r>
          </a:p>
          <a:p>
            <a:pPr marL="0" marR="0" lvl="0" indent="0" algn="just" defTabSz="914400" rtl="0" eaLnBrk="0" fontAlgn="base" latinLnBrk="0" hangingPunct="0">
              <a:lnSpc>
                <a:spcPct val="100000"/>
              </a:lnSpc>
              <a:spcBef>
                <a:spcPct val="0"/>
              </a:spcBef>
              <a:spcAft>
                <a:spcPct val="0"/>
              </a:spcAft>
              <a:buClrTx/>
              <a:buSzTx/>
              <a:buFontTx/>
              <a:buNone/>
              <a:tabLst/>
            </a:pPr>
            <a:endParaRPr lang="en-IN" sz="1600" dirty="0" smtClean="0">
              <a:latin typeface="Arial" pitchFamily="34" charset="0"/>
              <a:cs typeface="Arial" pitchFamily="34" charset="0"/>
            </a:endParaRPr>
          </a:p>
          <a:p>
            <a:pPr lvl="0" algn="just" fontAlgn="base">
              <a:spcBef>
                <a:spcPct val="0"/>
              </a:spcBef>
              <a:spcAft>
                <a:spcPct val="0"/>
              </a:spcAft>
              <a:tabLst>
                <a:tab pos="0" algn="l"/>
              </a:tabLst>
            </a:pPr>
            <a:r>
              <a:rPr lang="en-US" sz="1600" b="1" dirty="0" err="1" smtClean="0">
                <a:solidFill>
                  <a:schemeClr val="accent3"/>
                </a:solidFill>
                <a:latin typeface="Arial" pitchFamily="34" charset="0"/>
                <a:ea typeface="Times New Roman" pitchFamily="18" charset="0"/>
                <a:cs typeface="Arial" pitchFamily="34" charset="0"/>
              </a:rPr>
              <a:t>Chapterisation</a:t>
            </a:r>
            <a:endParaRPr lang="en-US" sz="1600" b="1" dirty="0" smtClean="0">
              <a:solidFill>
                <a:schemeClr val="accent3"/>
              </a:solidFill>
              <a:latin typeface="Arial" pitchFamily="34" charset="0"/>
              <a:ea typeface="Times New Roman" pitchFamily="18" charset="0"/>
              <a:cs typeface="Arial" pitchFamily="34" charset="0"/>
            </a:endParaRPr>
          </a:p>
          <a:p>
            <a:pPr lvl="0" algn="just" fontAlgn="base">
              <a:spcBef>
                <a:spcPct val="0"/>
              </a:spcBef>
              <a:spcAft>
                <a:spcPct val="0"/>
              </a:spcAft>
              <a:tabLst>
                <a:tab pos="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The </a:t>
            </a:r>
            <a:r>
              <a:rPr lang="en-US" sz="1600" dirty="0" err="1" smtClean="0">
                <a:latin typeface="Arial" pitchFamily="34" charset="0"/>
                <a:ea typeface="Times New Roman" pitchFamily="18" charset="0"/>
                <a:cs typeface="Arial" pitchFamily="34" charset="0"/>
              </a:rPr>
              <a:t>chapterisation</a:t>
            </a:r>
            <a:r>
              <a:rPr lang="en-US" sz="1600" dirty="0" smtClean="0">
                <a:latin typeface="Arial" pitchFamily="34" charset="0"/>
                <a:ea typeface="Times New Roman" pitchFamily="18" charset="0"/>
                <a:cs typeface="Arial" pitchFamily="34" charset="0"/>
              </a:rPr>
              <a:t> of the study are as follows:</a:t>
            </a:r>
          </a:p>
          <a:p>
            <a:pPr lvl="0" algn="just" eaLnBrk="0" fontAlgn="base" hangingPunct="0">
              <a:spcBef>
                <a:spcPct val="0"/>
              </a:spcBef>
              <a:spcAft>
                <a:spcPct val="0"/>
              </a:spcAft>
              <a:tabLst>
                <a:tab pos="0" algn="l"/>
              </a:tabLst>
            </a:pP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Chapter  1:	Introduction</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Chapter  2:	Review of literature</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Chapter  3:	LIS Education and Research in India</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Chapter  4:	Analysis and Interpretation of Data</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Chapter  5:	Findings, Conclusions and Suggestions</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Appendices      A. Bibliography</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                      	 B. List of Indexing and Abstracting Databases</a:t>
            </a:r>
            <a:endParaRPr lang="en-US" sz="1600" dirty="0" smtClean="0">
              <a:latin typeface="Arial" pitchFamily="34" charset="0"/>
              <a:cs typeface="Arial" pitchFamily="34" charset="0"/>
            </a:endParaRPr>
          </a:p>
          <a:p>
            <a:pPr lvl="0" algn="just" eaLnBrk="0" fontAlgn="base" hangingPunct="0">
              <a:spcBef>
                <a:spcPct val="0"/>
              </a:spcBef>
              <a:spcAft>
                <a:spcPct val="0"/>
              </a:spcAft>
              <a:tabLst>
                <a:tab pos="0" algn="l"/>
              </a:tabLst>
            </a:pPr>
            <a:r>
              <a:rPr lang="en-US" sz="1600" dirty="0" smtClean="0">
                <a:latin typeface="Arial" pitchFamily="34" charset="0"/>
                <a:ea typeface="Times New Roman" pitchFamily="18" charset="0"/>
                <a:cs typeface="Arial" pitchFamily="34" charset="0"/>
              </a:rPr>
              <a:t>	          		 C. List of LISA Classification Code</a:t>
            </a:r>
            <a:endParaRPr lang="en-US" sz="16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305800" cy="5816977"/>
          </a:xfrm>
          <a:prstGeom prst="rect">
            <a:avLst/>
          </a:prstGeom>
          <a:noFill/>
        </p:spPr>
        <p:txBody>
          <a:bodyPr wrap="square" rtlCol="0">
            <a:spAutoFit/>
          </a:bodyPr>
          <a:lstStyle/>
          <a:p>
            <a:pPr algn="ctr"/>
            <a:r>
              <a:rPr lang="en-US" sz="2400" b="1" dirty="0" smtClean="0">
                <a:solidFill>
                  <a:schemeClr val="accent3"/>
                </a:solidFill>
                <a:latin typeface="Arial" pitchFamily="34" charset="0"/>
                <a:cs typeface="Arial" pitchFamily="34" charset="0"/>
              </a:rPr>
              <a:t>Justification of Study</a:t>
            </a:r>
          </a:p>
          <a:p>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A few studies have been carried out by using international comprehensive databases like LISA and LISTA during 1995-2005. Information Technology and its developments have facilitated metamorphosis of libraries into active information centers and to digital access repositories and so as influenced LIS research greatly during last five years.</a:t>
            </a: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On this background the researcher has proposed to study Trends in LIS research as reflected from LISA during 2006-2010. This study was carried </a:t>
            </a:r>
            <a:r>
              <a:rPr lang="en-US" sz="1600" b="1" dirty="0" smtClean="0">
                <a:latin typeface="Arial" pitchFamily="34" charset="0"/>
                <a:cs typeface="Arial" pitchFamily="34" charset="0"/>
              </a:rPr>
              <a:t>out to learn the research trends in Library and Information Science Research over all at large scale, with the aim of providing researchers, teachers, professionals, students and any others interested with an updated view of main spheres of research in this area in several contexts</a:t>
            </a:r>
            <a:r>
              <a:rPr lang="en-US" sz="1600" dirty="0" smtClean="0">
                <a:latin typeface="Arial" pitchFamily="34" charset="0"/>
                <a:cs typeface="Arial" pitchFamily="34" charset="0"/>
              </a:rPr>
              <a:t>. </a:t>
            </a:r>
          </a:p>
          <a:p>
            <a:pPr algn="just"/>
            <a:endParaRPr lang="en-IN" sz="1600" dirty="0" smtClean="0">
              <a:latin typeface="Arial" pitchFamily="34" charset="0"/>
              <a:cs typeface="Arial" pitchFamily="34" charset="0"/>
            </a:endParaRPr>
          </a:p>
          <a:p>
            <a:pPr lvl="0" algn="ctr" fontAlgn="base">
              <a:spcBef>
                <a:spcPct val="0"/>
              </a:spcBef>
              <a:spcAft>
                <a:spcPct val="0"/>
              </a:spcAft>
            </a:pPr>
            <a:r>
              <a:rPr lang="en-US" sz="2400" b="1" dirty="0" smtClean="0">
                <a:latin typeface="Arial" pitchFamily="34" charset="0"/>
                <a:ea typeface="Times New Roman" pitchFamily="18" charset="0"/>
                <a:cs typeface="Arial" pitchFamily="34" charset="0"/>
              </a:rPr>
              <a:t> </a:t>
            </a:r>
            <a:r>
              <a:rPr lang="en-US" sz="2400" b="1" dirty="0" smtClean="0">
                <a:solidFill>
                  <a:schemeClr val="accent3"/>
                </a:solidFill>
                <a:latin typeface="Arial" pitchFamily="34" charset="0"/>
                <a:ea typeface="Times New Roman" pitchFamily="18" charset="0"/>
                <a:cs typeface="Arial" pitchFamily="34" charset="0"/>
              </a:rPr>
              <a:t>Scope and Limitations</a:t>
            </a:r>
          </a:p>
          <a:p>
            <a:pPr lvl="0" algn="ctr" fontAlgn="base">
              <a:spcBef>
                <a:spcPct val="0"/>
              </a:spcBef>
              <a:spcAft>
                <a:spcPct val="0"/>
              </a:spcAft>
            </a:pPr>
            <a:endParaRPr lang="en-US" sz="1600" dirty="0" smtClean="0">
              <a:latin typeface="Arial" pitchFamily="34" charset="0"/>
              <a:cs typeface="Mangal" pitchFamily="18" charset="0"/>
            </a:endParaRPr>
          </a:p>
          <a:p>
            <a:pPr lvl="0" algn="just" eaLnBrk="0" fontAlgn="base" hangingPunct="0">
              <a:spcBef>
                <a:spcPct val="0"/>
              </a:spcBef>
              <a:spcAft>
                <a:spcPct val="0"/>
              </a:spcAft>
            </a:pPr>
            <a:r>
              <a:rPr lang="en-US" sz="1600" dirty="0" smtClean="0">
                <a:latin typeface="Arial" pitchFamily="34" charset="0"/>
                <a:ea typeface="Times New Roman" pitchFamily="18" charset="0"/>
                <a:cs typeface="Arial" pitchFamily="34" charset="0"/>
              </a:rPr>
              <a:t>The present research is  confined </a:t>
            </a:r>
            <a:r>
              <a:rPr lang="en-US" sz="1600" b="1" dirty="0" smtClean="0">
                <a:latin typeface="Arial" pitchFamily="34" charset="0"/>
                <a:ea typeface="Times New Roman" pitchFamily="18" charset="0"/>
                <a:cs typeface="Arial" pitchFamily="34" charset="0"/>
              </a:rPr>
              <a:t>to trace the trends in LIS Education and LIS research as reflected from Library and Information science Abstracts (LISA).  The time span will be limited to last five years i.e. from 2005 to 2010</a:t>
            </a:r>
            <a:r>
              <a:rPr lang="en-US" sz="1600" dirty="0" smtClean="0">
                <a:latin typeface="Arial" pitchFamily="34" charset="0"/>
                <a:ea typeface="Times New Roman" pitchFamily="18" charset="0"/>
                <a:cs typeface="Arial" pitchFamily="34" charset="0"/>
              </a:rPr>
              <a:t>. </a:t>
            </a:r>
            <a:endParaRPr lang="en-US" sz="1600" dirty="0" smtClean="0">
              <a:latin typeface="Arial" pitchFamily="34" charset="0"/>
              <a:cs typeface="Mangal" pitchFamily="18" charset="0"/>
            </a:endParaRPr>
          </a:p>
          <a:p>
            <a:pPr algn="just"/>
            <a:endParaRPr lang="en-US" sz="1600" dirty="0" smtClean="0">
              <a:latin typeface="Arial" pitchFamily="34" charset="0"/>
              <a:cs typeface="Arial" pitchFamily="34"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Rectangle 1"/>
          <p:cNvSpPr>
            <a:spLocks noChangeArrowheads="1"/>
          </p:cNvSpPr>
          <p:nvPr/>
        </p:nvSpPr>
        <p:spPr bwMode="auto">
          <a:xfrm>
            <a:off x="1905000" y="152400"/>
            <a:ext cx="5029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3"/>
                </a:solidFill>
                <a:effectLst/>
                <a:latin typeface="Comic Sans MS" pitchFamily="66" charset="0"/>
                <a:ea typeface="Times New Roman" pitchFamily="18" charset="0"/>
                <a:cs typeface="Arial" pitchFamily="34" charset="0"/>
              </a:rPr>
              <a:t>Review of Literature</a:t>
            </a:r>
            <a:endParaRPr kumimoji="0" lang="en-US" sz="2400" b="0" i="0" u="none" strike="noStrike" cap="none" normalizeH="0" baseline="0" dirty="0" smtClean="0">
              <a:ln>
                <a:noFill/>
              </a:ln>
              <a:solidFill>
                <a:schemeClr val="accent3"/>
              </a:solidFill>
              <a:effectLst/>
              <a:latin typeface="Arial" pitchFamily="34" charset="0"/>
              <a:cs typeface="Mangal" pitchFamily="18" charset="0"/>
            </a:endParaRPr>
          </a:p>
        </p:txBody>
      </p:sp>
      <p:sp>
        <p:nvSpPr>
          <p:cNvPr id="259074" name="Rectangle 2"/>
          <p:cNvSpPr>
            <a:spLocks noChangeArrowheads="1"/>
          </p:cNvSpPr>
          <p:nvPr/>
        </p:nvSpPr>
        <p:spPr bwMode="auto">
          <a:xfrm>
            <a:off x="304800" y="685800"/>
            <a:ext cx="8534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review covers research articles, theses and dissertations, projects, reports etc.</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present review is grouped in following facets: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Library and Information Science: Education </a:t>
            </a:r>
          </a:p>
          <a:p>
            <a:pPr marL="457200" marR="0" lvl="1" indent="0" algn="just" defTabSz="914400" rtl="0" eaLnBrk="0" fontAlgn="base" latinLnBrk="0" hangingPunct="0">
              <a:lnSpc>
                <a:spcPct val="100000"/>
              </a:lnSpc>
              <a:spcBef>
                <a:spcPct val="0"/>
              </a:spcBef>
              <a:spcAft>
                <a:spcPct val="0"/>
              </a:spcAft>
              <a:buClrTx/>
              <a:buSzTx/>
              <a:buFontTx/>
              <a:buAutoNum type="arabicPeriod"/>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Trends in Library and Information Science Education In India</a:t>
            </a:r>
          </a:p>
          <a:p>
            <a:pPr marL="457200" marR="0" lvl="1" indent="0" algn="just" defTabSz="914400" rtl="0" eaLnBrk="0" fontAlgn="base" latinLnBrk="0" hangingPunct="0">
              <a:lnSpc>
                <a:spcPct val="100000"/>
              </a:lnSpc>
              <a:spcBef>
                <a:spcPct val="0"/>
              </a:spcBef>
              <a:spcAft>
                <a:spcPct val="0"/>
              </a:spcAft>
              <a:buClrTx/>
              <a:buSzTx/>
              <a:buFontTx/>
              <a:buAutoNum type="arabicPeriod"/>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LIS Education in Global and Indian Scenario</a:t>
            </a:r>
          </a:p>
          <a:p>
            <a:pPr marL="457200" marR="0" lvl="1" indent="0" algn="just" defTabSz="914400" rtl="0" eaLnBrk="0" fontAlgn="base" latinLnBrk="0" hangingPunct="0">
              <a:lnSpc>
                <a:spcPct val="100000"/>
              </a:lnSpc>
              <a:spcBef>
                <a:spcPct val="0"/>
              </a:spcBef>
              <a:spcAft>
                <a:spcPct val="0"/>
              </a:spcAft>
              <a:buClrTx/>
              <a:buSzTx/>
              <a:buFontTx/>
              <a:buAutoNum type="arabicPeriod"/>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Library and Information Science Research</a:t>
            </a:r>
          </a:p>
          <a:p>
            <a:pPr marL="457200" marR="0" lvl="1" indent="0" algn="just" defTabSz="914400" rtl="0" eaLnBrk="0" fontAlgn="base" latinLnBrk="0" hangingPunct="0">
              <a:lnSpc>
                <a:spcPct val="100000"/>
              </a:lnSpc>
              <a:spcBef>
                <a:spcPct val="0"/>
              </a:spcBef>
              <a:spcAft>
                <a:spcPct val="0"/>
              </a:spcAft>
              <a:buClrTx/>
              <a:buSzTx/>
              <a:buFontTx/>
              <a:buAutoNum type="arabicPeriod"/>
              <a:tabLst/>
            </a:pP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Trends in LIS Research in India</a:t>
            </a:r>
            <a:endParaRPr kumimoji="0" lang="en-US" sz="2400" b="0" i="0" u="none" strike="noStrike" cap="none" normalizeH="0" baseline="0" dirty="0" smtClean="0">
              <a:ln>
                <a:noFill/>
              </a:ln>
              <a:solidFill>
                <a:schemeClr val="tx1"/>
              </a:solidFill>
              <a:effectLst/>
              <a:latin typeface="Arial" pitchFamily="34" charset="0"/>
              <a:cs typeface="Mangal"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616" y="457200"/>
            <a:ext cx="7647415" cy="4832092"/>
          </a:xfrm>
          <a:prstGeom prst="rect">
            <a:avLst/>
          </a:prstGeom>
        </p:spPr>
        <p:txBody>
          <a:bodyPr wrap="none">
            <a:spAutoFit/>
          </a:bodyPr>
          <a:lstStyle/>
          <a:p>
            <a:pPr algn="ctr"/>
            <a:r>
              <a:rPr lang="en-US" sz="2400" b="1" dirty="0" smtClean="0">
                <a:solidFill>
                  <a:schemeClr val="accent1">
                    <a:lumMod val="75000"/>
                  </a:schemeClr>
                </a:solidFill>
                <a:latin typeface="Arial" pitchFamily="34" charset="0"/>
                <a:cs typeface="Arial" pitchFamily="34" charset="0"/>
              </a:rPr>
              <a:t>Data Organization and Analysis</a:t>
            </a:r>
          </a:p>
          <a:p>
            <a:pPr algn="ctr"/>
            <a:endParaRPr lang="en-US" sz="2400" b="1" dirty="0">
              <a:solidFill>
                <a:schemeClr val="accent1">
                  <a:lumMod val="75000"/>
                </a:schemeClr>
              </a:solidFill>
              <a:latin typeface="Arial" pitchFamily="34" charset="0"/>
              <a:cs typeface="Arial" pitchFamily="34" charset="0"/>
            </a:endParaRPr>
          </a:p>
          <a:p>
            <a:pPr algn="just">
              <a:lnSpc>
                <a:spcPct val="150000"/>
              </a:lnSpc>
            </a:pPr>
            <a:r>
              <a:rPr lang="en-US" sz="2000" dirty="0">
                <a:latin typeface="Arial" pitchFamily="34" charset="0"/>
                <a:cs typeface="Arial" pitchFamily="34" charset="0"/>
              </a:rPr>
              <a:t>The study has been divided as follows</a:t>
            </a:r>
            <a:r>
              <a:rPr lang="en-US" sz="2000" dirty="0" smtClean="0">
                <a:latin typeface="Arial" pitchFamily="34" charset="0"/>
                <a:cs typeface="Arial" pitchFamily="34" charset="0"/>
              </a:rPr>
              <a:t>:</a:t>
            </a:r>
          </a:p>
          <a:p>
            <a:pPr algn="just">
              <a:lnSpc>
                <a:spcPct val="150000"/>
              </a:lnSpc>
            </a:pPr>
            <a:endParaRPr lang="en-US" sz="2000" dirty="0">
              <a:latin typeface="Arial" pitchFamily="34" charset="0"/>
              <a:cs typeface="Arial" pitchFamily="34" charset="0"/>
            </a:endParaRPr>
          </a:p>
          <a:p>
            <a:pPr algn="just">
              <a:lnSpc>
                <a:spcPct val="150000"/>
              </a:lnSpc>
            </a:pPr>
            <a:r>
              <a:rPr lang="en-US" sz="2000" dirty="0" smtClean="0">
                <a:latin typeface="Arial" pitchFamily="34" charset="0"/>
                <a:cs typeface="Arial" pitchFamily="34" charset="0"/>
              </a:rPr>
              <a:t>4.1 Analysis </a:t>
            </a:r>
            <a:r>
              <a:rPr lang="en-US" sz="2000" dirty="0">
                <a:latin typeface="Arial" pitchFamily="34" charset="0"/>
                <a:cs typeface="Arial" pitchFamily="34" charset="0"/>
              </a:rPr>
              <a:t>of LIS Education Abstracts through LISA (</a:t>
            </a:r>
            <a:r>
              <a:rPr lang="en-US" sz="2000" dirty="0" err="1">
                <a:latin typeface="Arial" pitchFamily="34" charset="0"/>
                <a:cs typeface="Arial" pitchFamily="34" charset="0"/>
              </a:rPr>
              <a:t>Monthwise</a:t>
            </a:r>
            <a:r>
              <a:rPr lang="en-US" sz="2000" dirty="0">
                <a:latin typeface="Arial" pitchFamily="34" charset="0"/>
                <a:cs typeface="Arial" pitchFamily="34" charset="0"/>
              </a:rPr>
              <a:t>)</a:t>
            </a:r>
          </a:p>
          <a:p>
            <a:pPr algn="just">
              <a:lnSpc>
                <a:spcPct val="150000"/>
              </a:lnSpc>
            </a:pPr>
            <a:r>
              <a:rPr lang="en-US" sz="2000" dirty="0" smtClean="0">
                <a:latin typeface="Arial" pitchFamily="34" charset="0"/>
                <a:cs typeface="Arial" pitchFamily="34" charset="0"/>
              </a:rPr>
              <a:t>4.2 Analysis </a:t>
            </a:r>
            <a:r>
              <a:rPr lang="en-US" sz="2000" dirty="0">
                <a:latin typeface="Arial" pitchFamily="34" charset="0"/>
                <a:cs typeface="Arial" pitchFamily="34" charset="0"/>
              </a:rPr>
              <a:t>of LIS Education Abstracts through LISA (</a:t>
            </a:r>
            <a:r>
              <a:rPr lang="en-US" sz="2000" dirty="0" err="1">
                <a:latin typeface="Arial" pitchFamily="34" charset="0"/>
                <a:cs typeface="Arial" pitchFamily="34" charset="0"/>
              </a:rPr>
              <a:t>Yearwise</a:t>
            </a:r>
            <a:r>
              <a:rPr lang="en-US" sz="2000" dirty="0">
                <a:latin typeface="Arial" pitchFamily="34" charset="0"/>
                <a:cs typeface="Arial" pitchFamily="34" charset="0"/>
              </a:rPr>
              <a:t>)</a:t>
            </a:r>
          </a:p>
          <a:p>
            <a:pPr algn="just">
              <a:lnSpc>
                <a:spcPct val="150000"/>
              </a:lnSpc>
            </a:pPr>
            <a:r>
              <a:rPr lang="en-US" sz="2000" dirty="0" smtClean="0">
                <a:latin typeface="Arial" pitchFamily="34" charset="0"/>
                <a:cs typeface="Arial" pitchFamily="34" charset="0"/>
              </a:rPr>
              <a:t>4.3 Analysis </a:t>
            </a:r>
            <a:r>
              <a:rPr lang="en-US" sz="2000" dirty="0">
                <a:latin typeface="Arial" pitchFamily="34" charset="0"/>
                <a:cs typeface="Arial" pitchFamily="34" charset="0"/>
              </a:rPr>
              <a:t>of LIS Research Abstracts through LISA (</a:t>
            </a:r>
            <a:r>
              <a:rPr lang="en-US" sz="2000" dirty="0" err="1">
                <a:latin typeface="Arial" pitchFamily="34" charset="0"/>
                <a:cs typeface="Arial" pitchFamily="34" charset="0"/>
              </a:rPr>
              <a:t>Monthwise</a:t>
            </a:r>
            <a:r>
              <a:rPr lang="en-US" sz="2000" dirty="0">
                <a:latin typeface="Arial" pitchFamily="34" charset="0"/>
                <a:cs typeface="Arial" pitchFamily="34" charset="0"/>
              </a:rPr>
              <a:t>)</a:t>
            </a:r>
          </a:p>
          <a:p>
            <a:pPr algn="just">
              <a:lnSpc>
                <a:spcPct val="150000"/>
              </a:lnSpc>
            </a:pPr>
            <a:r>
              <a:rPr lang="en-US" sz="2000" dirty="0" smtClean="0">
                <a:latin typeface="Arial" pitchFamily="34" charset="0"/>
                <a:cs typeface="Arial" pitchFamily="34" charset="0"/>
              </a:rPr>
              <a:t>4.4 Analysis </a:t>
            </a:r>
            <a:r>
              <a:rPr lang="en-US" sz="2000" dirty="0">
                <a:latin typeface="Arial" pitchFamily="34" charset="0"/>
                <a:cs typeface="Arial" pitchFamily="34" charset="0"/>
              </a:rPr>
              <a:t>of LIS Research Abstracts through LISA (</a:t>
            </a:r>
            <a:r>
              <a:rPr lang="en-US" sz="2000" dirty="0" err="1">
                <a:latin typeface="Arial" pitchFamily="34" charset="0"/>
                <a:cs typeface="Arial" pitchFamily="34" charset="0"/>
              </a:rPr>
              <a:t>Yearwise</a:t>
            </a:r>
            <a:r>
              <a:rPr lang="en-US" sz="2000" dirty="0">
                <a:latin typeface="Arial" pitchFamily="34" charset="0"/>
                <a:cs typeface="Arial" pitchFamily="34" charset="0"/>
              </a:rPr>
              <a:t>)</a:t>
            </a:r>
          </a:p>
          <a:p>
            <a:pPr algn="just">
              <a:lnSpc>
                <a:spcPct val="150000"/>
              </a:lnSpc>
            </a:pPr>
            <a:r>
              <a:rPr lang="en-US" sz="2000" dirty="0" smtClean="0">
                <a:latin typeface="Arial" pitchFamily="34" charset="0"/>
                <a:cs typeface="Arial" pitchFamily="34" charset="0"/>
              </a:rPr>
              <a:t>4.5 Analysis </a:t>
            </a:r>
            <a:r>
              <a:rPr lang="en-US" sz="2000" dirty="0">
                <a:latin typeface="Arial" pitchFamily="34" charset="0"/>
                <a:cs typeface="Arial" pitchFamily="34" charset="0"/>
              </a:rPr>
              <a:t>of LIS Education (Subject Specific Narrow Search)</a:t>
            </a:r>
          </a:p>
          <a:p>
            <a:pPr algn="just">
              <a:lnSpc>
                <a:spcPct val="150000"/>
              </a:lnSpc>
            </a:pPr>
            <a:r>
              <a:rPr lang="en-US" sz="2000" dirty="0" smtClean="0">
                <a:latin typeface="Arial" pitchFamily="34" charset="0"/>
                <a:cs typeface="Arial" pitchFamily="34" charset="0"/>
              </a:rPr>
              <a:t>4.6 Analysis </a:t>
            </a:r>
            <a:r>
              <a:rPr lang="en-US" sz="2000" dirty="0">
                <a:latin typeface="Arial" pitchFamily="34" charset="0"/>
                <a:cs typeface="Arial" pitchFamily="34" charset="0"/>
              </a:rPr>
              <a:t>of LIS Research (Subject Specific Narrow Search)</a:t>
            </a:r>
          </a:p>
          <a:p>
            <a:endParaRPr lang="en-US" sz="2000" dirty="0"/>
          </a:p>
        </p:txBody>
      </p:sp>
    </p:spTree>
    <p:extLst>
      <p:ext uri="{BB962C8B-B14F-4D97-AF65-F5344CB8AC3E}">
        <p14:creationId xmlns:p14="http://schemas.microsoft.com/office/powerpoint/2010/main" val="21176878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5605</TotalTime>
  <Words>8063</Words>
  <Application>Microsoft Office PowerPoint</Application>
  <PresentationFormat>On-screen Show (4:3)</PresentationFormat>
  <Paragraphs>596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Pankaj</cp:lastModifiedBy>
  <cp:revision>556</cp:revision>
  <dcterms:created xsi:type="dcterms:W3CDTF">2006-08-16T00:00:00Z</dcterms:created>
  <dcterms:modified xsi:type="dcterms:W3CDTF">2018-08-04T05:03:53Z</dcterms:modified>
</cp:coreProperties>
</file>